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Luktao" charset="1" panose="00000000000000000000"/>
      <p:regular r:id="rId18"/>
    </p:embeddedFont>
    <p:embeddedFont>
      <p:font typeface="Luktao Bold" charset="1" panose="00000000000000000000"/>
      <p:regular r:id="rId19"/>
    </p:embeddedFont>
    <p:embeddedFont>
      <p:font typeface="Questrial" charset="1" panose="02000000000000000000"/>
      <p:regular r:id="rId20"/>
    </p:embeddedFont>
    <p:embeddedFont>
      <p:font typeface="DM Sans" charset="1" panose="00000000000000000000"/>
      <p:regular r:id="rId21"/>
    </p:embeddedFont>
    <p:embeddedFont>
      <p:font typeface="DM Sans Bold" charset="1" panose="00000000000000000000"/>
      <p:regular r:id="rId22"/>
    </p:embeddedFont>
    <p:embeddedFont>
      <p:font typeface="Sniglet" charset="1" panose="04070505030100020000"/>
      <p:regular r:id="rId23"/>
    </p:embeddedFont>
    <p:embeddedFont>
      <p:font typeface="Nunito Bold" charset="1" panose="00000000000000000000"/>
      <p:regular r:id="rId24"/>
    </p:embeddedFont>
    <p:embeddedFont>
      <p:font typeface="Nunito" charset="1" panose="00000000000000000000"/>
      <p:regular r:id="rId25"/>
    </p:embeddedFont>
    <p:embeddedFont>
      <p:font typeface="Nunito Medium" charset="1" panose="00000000000000000000"/>
      <p:regular r:id="rId26"/>
    </p:embeddedFont>
    <p:embeddedFont>
      <p:font typeface="Century Gothic Paneuropean Bold" charset="1" panose="020B0702020202020204"/>
      <p:regular r:id="rId27"/>
    </p:embeddedFont>
    <p:embeddedFont>
      <p:font typeface="Century Gothic Paneuropean" charset="1" panose="020B0502020202020204"/>
      <p:regular r:id="rId28"/>
    </p:embeddedFont>
    <p:embeddedFont>
      <p:font typeface="Century Gothic Paneuropean Italics" charset="1" panose="020B050202020209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5.pn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2" Target="../media/image6.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7.jpeg" Type="http://schemas.openxmlformats.org/officeDocument/2006/relationships/image"/><Relationship Id="rId6" Target="../media/image4.png" Type="http://schemas.openxmlformats.org/officeDocument/2006/relationships/image"/><Relationship Id="rId7" Target="../media/image8.jpeg" Type="http://schemas.openxmlformats.org/officeDocument/2006/relationships/image"/><Relationship Id="rId8" Target="../media/image5.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png" Type="http://schemas.openxmlformats.org/officeDocument/2006/relationships/image"/><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2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2.png" Type="http://schemas.openxmlformats.org/officeDocument/2006/relationships/image"/><Relationship Id="rId6" Target="../media/image4.png" Type="http://schemas.openxmlformats.org/officeDocument/2006/relationships/image"/><Relationship Id="rId7"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dodot.es/embarazo/sintomas-del-embarazo/articulo/movimiento-fetal" TargetMode="External" Type="http://schemas.openxmlformats.org/officeDocument/2006/relationships/hyperlink"/><Relationship Id="rId2" Target="../media/image14.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2.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 Id="rId9" Target="../media/image27.gif"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grpSp>
        <p:nvGrpSpPr>
          <p:cNvPr name="Group 6" id="6"/>
          <p:cNvGrpSpPr/>
          <p:nvPr/>
        </p:nvGrpSpPr>
        <p:grpSpPr>
          <a:xfrm rot="0">
            <a:off x="1497736" y="8064455"/>
            <a:ext cx="10518191" cy="1441876"/>
            <a:chOff x="0" y="0"/>
            <a:chExt cx="14024255" cy="1922502"/>
          </a:xfrm>
        </p:grpSpPr>
        <p:sp>
          <p:nvSpPr>
            <p:cNvPr name="TextBox 7" id="7"/>
            <p:cNvSpPr txBox="true"/>
            <p:nvPr/>
          </p:nvSpPr>
          <p:spPr>
            <a:xfrm rot="0">
              <a:off x="0" y="-76200"/>
              <a:ext cx="9303132" cy="892364"/>
            </a:xfrm>
            <a:prstGeom prst="rect">
              <a:avLst/>
            </a:prstGeom>
          </p:spPr>
          <p:txBody>
            <a:bodyPr anchor="t" rtlCol="false" tIns="0" lIns="0" bIns="0" rIns="0">
              <a:spAutoFit/>
            </a:bodyPr>
            <a:lstStyle/>
            <a:p>
              <a:pPr algn="ctr">
                <a:lnSpc>
                  <a:spcPts val="5635"/>
                </a:lnSpc>
              </a:pPr>
              <a:r>
                <a:rPr lang="en-US" sz="4025">
                  <a:solidFill>
                    <a:srgbClr val="010204"/>
                  </a:solidFill>
                  <a:latin typeface="Luktao"/>
                  <a:ea typeface="Luktao"/>
                  <a:cs typeface="Luktao"/>
                  <a:sym typeface="Luktao"/>
                </a:rPr>
                <a:t>DOCENTE: SANDY ACEVEDO</a:t>
              </a:r>
            </a:p>
          </p:txBody>
        </p:sp>
        <p:sp>
          <p:nvSpPr>
            <p:cNvPr name="TextBox 8" id="8"/>
            <p:cNvSpPr txBox="true"/>
            <p:nvPr/>
          </p:nvSpPr>
          <p:spPr>
            <a:xfrm rot="0">
              <a:off x="762082" y="1030137"/>
              <a:ext cx="13262173" cy="892364"/>
            </a:xfrm>
            <a:prstGeom prst="rect">
              <a:avLst/>
            </a:prstGeom>
          </p:spPr>
          <p:txBody>
            <a:bodyPr anchor="t" rtlCol="false" tIns="0" lIns="0" bIns="0" rIns="0">
              <a:spAutoFit/>
            </a:bodyPr>
            <a:lstStyle/>
            <a:p>
              <a:pPr algn="ctr">
                <a:lnSpc>
                  <a:spcPts val="5635"/>
                </a:lnSpc>
              </a:pPr>
              <a:r>
                <a:rPr lang="en-US" sz="4025">
                  <a:solidFill>
                    <a:srgbClr val="010204"/>
                  </a:solidFill>
                  <a:latin typeface="Luktao"/>
                  <a:ea typeface="Luktao"/>
                  <a:cs typeface="Luktao"/>
                  <a:sym typeface="Luktao"/>
                </a:rPr>
                <a:t>ESTUDIANTE: FERNEY ALBERTO GARCÌA M</a:t>
              </a:r>
            </a:p>
          </p:txBody>
        </p:sp>
      </p:grpSp>
      <p:sp>
        <p:nvSpPr>
          <p:cNvPr name="Freeform 9" id="9"/>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sp>
        <p:nvSpPr>
          <p:cNvPr name="TextBox 10" id="10"/>
          <p:cNvSpPr txBox="true"/>
          <p:nvPr/>
        </p:nvSpPr>
        <p:spPr>
          <a:xfrm rot="0">
            <a:off x="5150115" y="2926244"/>
            <a:ext cx="7804853" cy="1411328"/>
          </a:xfrm>
          <a:prstGeom prst="rect">
            <a:avLst/>
          </a:prstGeom>
        </p:spPr>
        <p:txBody>
          <a:bodyPr anchor="t" rtlCol="false" tIns="0" lIns="0" bIns="0" rIns="0">
            <a:spAutoFit/>
          </a:bodyPr>
          <a:lstStyle/>
          <a:p>
            <a:pPr algn="ctr">
              <a:lnSpc>
                <a:spcPts val="11515"/>
              </a:lnSpc>
            </a:pPr>
            <a:r>
              <a:rPr lang="en-US" sz="8225">
                <a:solidFill>
                  <a:srgbClr val="010204"/>
                </a:solidFill>
                <a:latin typeface="Luktao"/>
                <a:ea typeface="Luktao"/>
                <a:cs typeface="Luktao"/>
                <a:sym typeface="Luktao"/>
              </a:rPr>
              <a:t>MORTALIDAD </a:t>
            </a:r>
          </a:p>
        </p:txBody>
      </p:sp>
      <p:sp>
        <p:nvSpPr>
          <p:cNvPr name="TextBox 11" id="11"/>
          <p:cNvSpPr txBox="true"/>
          <p:nvPr/>
        </p:nvSpPr>
        <p:spPr>
          <a:xfrm rot="0">
            <a:off x="2864245" y="3993291"/>
            <a:ext cx="12559509" cy="1502668"/>
          </a:xfrm>
          <a:prstGeom prst="rect">
            <a:avLst/>
          </a:prstGeom>
        </p:spPr>
        <p:txBody>
          <a:bodyPr anchor="t" rtlCol="false" tIns="0" lIns="0" bIns="0" rIns="0">
            <a:spAutoFit/>
          </a:bodyPr>
          <a:lstStyle/>
          <a:p>
            <a:pPr algn="ctr">
              <a:lnSpc>
                <a:spcPts val="12200"/>
              </a:lnSpc>
            </a:pPr>
            <a:r>
              <a:rPr lang="en-US" b="true" sz="8714">
                <a:solidFill>
                  <a:srgbClr val="000000"/>
                </a:solidFill>
                <a:latin typeface="Luktao Bold"/>
                <a:ea typeface="Luktao Bold"/>
                <a:cs typeface="Luktao Bold"/>
                <a:sym typeface="Luktao Bold"/>
              </a:rPr>
              <a:t>MATERNA Y PERINATAL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5"/>
            <a:stretch>
              <a:fillRect l="0" t="0" r="0" b="0"/>
            </a:stretch>
          </a:blipFill>
        </p:spPr>
      </p:sp>
      <p:grpSp>
        <p:nvGrpSpPr>
          <p:cNvPr name="Group 6" id="6"/>
          <p:cNvGrpSpPr/>
          <p:nvPr/>
        </p:nvGrpSpPr>
        <p:grpSpPr>
          <a:xfrm rot="0">
            <a:off x="7013285" y="2625671"/>
            <a:ext cx="4527971" cy="872984"/>
            <a:chOff x="0" y="0"/>
            <a:chExt cx="6037295" cy="1163979"/>
          </a:xfrm>
        </p:grpSpPr>
        <p:sp>
          <p:nvSpPr>
            <p:cNvPr name="TextBox 7" id="7"/>
            <p:cNvSpPr txBox="true"/>
            <p:nvPr/>
          </p:nvSpPr>
          <p:spPr>
            <a:xfrm rot="0">
              <a:off x="0" y="-38100"/>
              <a:ext cx="6037295" cy="396240"/>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154161"/>
                  </a:solidFill>
                  <a:latin typeface="Century Gothic Paneuropean Bold"/>
                  <a:ea typeface="Century Gothic Paneuropean Bold"/>
                  <a:cs typeface="Century Gothic Paneuropean Bold"/>
                  <a:sym typeface="Century Gothic Paneuropean Bold"/>
                </a:rPr>
                <a:t>Avances en ciencia</a:t>
              </a:r>
              <a:r>
                <a:rPr lang="en-US" b="true" sz="1800" strike="noStrike" u="none">
                  <a:solidFill>
                    <a:srgbClr val="154161"/>
                  </a:solidFill>
                  <a:latin typeface="Century Gothic Paneuropean Bold"/>
                  <a:ea typeface="Century Gothic Paneuropean Bold"/>
                  <a:cs typeface="Century Gothic Paneuropean Bold"/>
                  <a:sym typeface="Century Gothic Paneuropean Bold"/>
                </a:rPr>
                <a:t> (2020)</a:t>
              </a:r>
            </a:p>
          </p:txBody>
        </p:sp>
        <p:sp>
          <p:nvSpPr>
            <p:cNvPr name="TextBox 8" id="8"/>
            <p:cNvSpPr txBox="true"/>
            <p:nvPr/>
          </p:nvSpPr>
          <p:spPr>
            <a:xfrm rot="0">
              <a:off x="0" y="443466"/>
              <a:ext cx="6037295" cy="720513"/>
            </a:xfrm>
            <a:prstGeom prst="rect">
              <a:avLst/>
            </a:prstGeom>
          </p:spPr>
          <p:txBody>
            <a:bodyPr anchor="t" rtlCol="false" tIns="0" lIns="0" bIns="0" rIns="0">
              <a:spAutoFit/>
            </a:bodyPr>
            <a:lstStyle/>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Informe general de ciencia.</a:t>
              </a:r>
            </a:p>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Por Alba Castro</a:t>
              </a:r>
            </a:p>
          </p:txBody>
        </p:sp>
      </p:grpSp>
      <p:grpSp>
        <p:nvGrpSpPr>
          <p:cNvPr name="Group 9" id="9"/>
          <p:cNvGrpSpPr/>
          <p:nvPr/>
        </p:nvGrpSpPr>
        <p:grpSpPr>
          <a:xfrm rot="0">
            <a:off x="7013285" y="3793930"/>
            <a:ext cx="4527971" cy="872984"/>
            <a:chOff x="0" y="0"/>
            <a:chExt cx="6037295" cy="1163979"/>
          </a:xfrm>
        </p:grpSpPr>
        <p:sp>
          <p:nvSpPr>
            <p:cNvPr name="TextBox 10" id="10"/>
            <p:cNvSpPr txBox="true"/>
            <p:nvPr/>
          </p:nvSpPr>
          <p:spPr>
            <a:xfrm rot="0">
              <a:off x="0" y="-38100"/>
              <a:ext cx="6037295" cy="396240"/>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154161"/>
                  </a:solidFill>
                  <a:latin typeface="Century Gothic Paneuropean Bold"/>
                  <a:ea typeface="Century Gothic Paneuropean Bold"/>
                  <a:cs typeface="Century Gothic Paneuropean Bold"/>
                  <a:sym typeface="Century Gothic Paneuropean Bold"/>
                </a:rPr>
                <a:t>Ciencia</a:t>
              </a:r>
              <a:r>
                <a:rPr lang="en-US" b="true" sz="1800" strike="noStrike" u="none">
                  <a:solidFill>
                    <a:srgbClr val="154161"/>
                  </a:solidFill>
                  <a:latin typeface="Century Gothic Paneuropean Bold"/>
                  <a:ea typeface="Century Gothic Paneuropean Bold"/>
                  <a:cs typeface="Century Gothic Paneuropean Bold"/>
                  <a:sym typeface="Century Gothic Paneuropean Bold"/>
                </a:rPr>
                <a:t> de Comunicación (2018)</a:t>
              </a:r>
            </a:p>
          </p:txBody>
        </p:sp>
        <p:sp>
          <p:nvSpPr>
            <p:cNvPr name="TextBox 11" id="11"/>
            <p:cNvSpPr txBox="true"/>
            <p:nvPr/>
          </p:nvSpPr>
          <p:spPr>
            <a:xfrm rot="0">
              <a:off x="0" y="443466"/>
              <a:ext cx="6037295" cy="720513"/>
            </a:xfrm>
            <a:prstGeom prst="rect">
              <a:avLst/>
            </a:prstGeom>
          </p:spPr>
          <p:txBody>
            <a:bodyPr anchor="t" rtlCol="false" tIns="0" lIns="0" bIns="0" rIns="0">
              <a:spAutoFit/>
            </a:bodyPr>
            <a:lstStyle/>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Documento de estadísticas</a:t>
              </a:r>
            </a:p>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Por Daniel Casanova</a:t>
              </a:r>
            </a:p>
          </p:txBody>
        </p:sp>
      </p:grpSp>
      <p:grpSp>
        <p:nvGrpSpPr>
          <p:cNvPr name="Group 12" id="12"/>
          <p:cNvGrpSpPr/>
          <p:nvPr/>
        </p:nvGrpSpPr>
        <p:grpSpPr>
          <a:xfrm rot="0">
            <a:off x="7013285" y="4962190"/>
            <a:ext cx="4527971" cy="872984"/>
            <a:chOff x="0" y="0"/>
            <a:chExt cx="6037295" cy="1163979"/>
          </a:xfrm>
        </p:grpSpPr>
        <p:sp>
          <p:nvSpPr>
            <p:cNvPr name="TextBox 13" id="13"/>
            <p:cNvSpPr txBox="true"/>
            <p:nvPr/>
          </p:nvSpPr>
          <p:spPr>
            <a:xfrm rot="0">
              <a:off x="0" y="-38100"/>
              <a:ext cx="6037295" cy="396240"/>
            </a:xfrm>
            <a:prstGeom prst="rect">
              <a:avLst/>
            </a:prstGeom>
          </p:spPr>
          <p:txBody>
            <a:bodyPr anchor="t" rtlCol="false" tIns="0" lIns="0" bIns="0" rIns="0">
              <a:spAutoFit/>
            </a:bodyPr>
            <a:lstStyle/>
            <a:p>
              <a:pPr algn="l" marL="0" indent="0" lvl="0">
                <a:lnSpc>
                  <a:spcPts val="2520"/>
                </a:lnSpc>
                <a:spcBef>
                  <a:spcPct val="0"/>
                </a:spcBef>
              </a:pPr>
              <a:r>
                <a:rPr lang="en-US" b="true" sz="1800">
                  <a:solidFill>
                    <a:srgbClr val="154161"/>
                  </a:solidFill>
                  <a:latin typeface="Century Gothic Paneuropean Bold"/>
                  <a:ea typeface="Century Gothic Paneuropean Bold"/>
                  <a:cs typeface="Century Gothic Paneuropean Bold"/>
                  <a:sym typeface="Century Gothic Paneuropean Bold"/>
                </a:rPr>
                <a:t>C</a:t>
              </a:r>
              <a:r>
                <a:rPr lang="en-US" b="true" sz="1800" strike="noStrike" u="none">
                  <a:solidFill>
                    <a:srgbClr val="154161"/>
                  </a:solidFill>
                  <a:latin typeface="Century Gothic Paneuropean Bold"/>
                  <a:ea typeface="Century Gothic Paneuropean Bold"/>
                  <a:cs typeface="Century Gothic Paneuropean Bold"/>
                  <a:sym typeface="Century Gothic Paneuropean Bold"/>
                </a:rPr>
                <a:t>iencias y Tendencias (2020)</a:t>
              </a:r>
            </a:p>
          </p:txBody>
        </p:sp>
        <p:sp>
          <p:nvSpPr>
            <p:cNvPr name="TextBox 14" id="14"/>
            <p:cNvSpPr txBox="true"/>
            <p:nvPr/>
          </p:nvSpPr>
          <p:spPr>
            <a:xfrm rot="0">
              <a:off x="0" y="443466"/>
              <a:ext cx="6037295" cy="720513"/>
            </a:xfrm>
            <a:prstGeom prst="rect">
              <a:avLst/>
            </a:prstGeom>
          </p:spPr>
          <p:txBody>
            <a:bodyPr anchor="t" rtlCol="false" tIns="0" lIns="0" bIns="0" rIns="0">
              <a:spAutoFit/>
            </a:bodyPr>
            <a:lstStyle/>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Informe general de ciencia.</a:t>
              </a:r>
            </a:p>
            <a:p>
              <a:pPr algn="l" marL="0" indent="0" lvl="0">
                <a:lnSpc>
                  <a:spcPts val="2239"/>
                </a:lnSpc>
                <a:spcBef>
                  <a:spcPct val="0"/>
                </a:spcBef>
              </a:pPr>
              <a:r>
                <a:rPr lang="en-US" sz="1599" i="true" strike="noStrike" u="none">
                  <a:solidFill>
                    <a:srgbClr val="000000"/>
                  </a:solidFill>
                  <a:latin typeface="Century Gothic Paneuropean Italics"/>
                  <a:ea typeface="Century Gothic Paneuropean Italics"/>
                  <a:cs typeface="Century Gothic Paneuropean Italics"/>
                  <a:sym typeface="Century Gothic Paneuropean Italics"/>
                </a:rPr>
                <a:t>Por Alba Castro</a:t>
              </a:r>
            </a:p>
          </p:txBody>
        </p:sp>
      </p:grpSp>
      <p:grpSp>
        <p:nvGrpSpPr>
          <p:cNvPr name="Group 15" id="15"/>
          <p:cNvGrpSpPr/>
          <p:nvPr/>
        </p:nvGrpSpPr>
        <p:grpSpPr>
          <a:xfrm rot="0">
            <a:off x="2955703" y="1720344"/>
            <a:ext cx="10131419" cy="7358368"/>
            <a:chOff x="0" y="0"/>
            <a:chExt cx="2984291" cy="2167467"/>
          </a:xfrm>
        </p:grpSpPr>
        <p:sp>
          <p:nvSpPr>
            <p:cNvPr name="Freeform 16" id="16"/>
            <p:cNvSpPr/>
            <p:nvPr/>
          </p:nvSpPr>
          <p:spPr>
            <a:xfrm flipH="false" flipV="false" rot="0">
              <a:off x="0" y="0"/>
              <a:ext cx="2984291" cy="2167467"/>
            </a:xfrm>
            <a:custGeom>
              <a:avLst/>
              <a:gdLst/>
              <a:ahLst/>
              <a:cxnLst/>
              <a:rect r="r" b="b" t="t" l="l"/>
              <a:pathLst>
                <a:path h="2167467" w="2984291">
                  <a:moveTo>
                    <a:pt x="38972" y="0"/>
                  </a:moveTo>
                  <a:lnTo>
                    <a:pt x="2945319" y="0"/>
                  </a:lnTo>
                  <a:cubicBezTo>
                    <a:pt x="2955655" y="0"/>
                    <a:pt x="2965568" y="4106"/>
                    <a:pt x="2972876" y="11415"/>
                  </a:cubicBezTo>
                  <a:cubicBezTo>
                    <a:pt x="2980185" y="18723"/>
                    <a:pt x="2984291" y="28636"/>
                    <a:pt x="2984291" y="38972"/>
                  </a:cubicBezTo>
                  <a:lnTo>
                    <a:pt x="2984291" y="2128495"/>
                  </a:lnTo>
                  <a:cubicBezTo>
                    <a:pt x="2984291" y="2138831"/>
                    <a:pt x="2980185" y="2148744"/>
                    <a:pt x="2972876" y="2156052"/>
                  </a:cubicBezTo>
                  <a:cubicBezTo>
                    <a:pt x="2965568" y="2163361"/>
                    <a:pt x="2955655" y="2167467"/>
                    <a:pt x="2945319" y="2167467"/>
                  </a:cubicBezTo>
                  <a:lnTo>
                    <a:pt x="38972" y="2167467"/>
                  </a:lnTo>
                  <a:cubicBezTo>
                    <a:pt x="28636" y="2167467"/>
                    <a:pt x="18723" y="2163361"/>
                    <a:pt x="11415" y="2156052"/>
                  </a:cubicBezTo>
                  <a:cubicBezTo>
                    <a:pt x="4106" y="2148744"/>
                    <a:pt x="0" y="2138831"/>
                    <a:pt x="0" y="2128495"/>
                  </a:cubicBezTo>
                  <a:lnTo>
                    <a:pt x="0" y="38972"/>
                  </a:lnTo>
                  <a:cubicBezTo>
                    <a:pt x="0" y="28636"/>
                    <a:pt x="4106" y="18723"/>
                    <a:pt x="11415" y="11415"/>
                  </a:cubicBezTo>
                  <a:cubicBezTo>
                    <a:pt x="18723" y="4106"/>
                    <a:pt x="28636" y="0"/>
                    <a:pt x="38972" y="0"/>
                  </a:cubicBezTo>
                  <a:close/>
                </a:path>
              </a:pathLst>
            </a:custGeom>
            <a:solidFill>
              <a:srgbClr val="65B5DD"/>
            </a:solidFill>
          </p:spPr>
        </p:sp>
        <p:sp>
          <p:nvSpPr>
            <p:cNvPr name="TextBox 17" id="17"/>
            <p:cNvSpPr txBox="true"/>
            <p:nvPr/>
          </p:nvSpPr>
          <p:spPr>
            <a:xfrm>
              <a:off x="0" y="-38100"/>
              <a:ext cx="2984291" cy="2205567"/>
            </a:xfrm>
            <a:prstGeom prst="rect">
              <a:avLst/>
            </a:prstGeom>
          </p:spPr>
          <p:txBody>
            <a:bodyPr anchor="ctr" rtlCol="false" tIns="45422" lIns="45422" bIns="45422" rIns="45422"/>
            <a:lstStyle/>
            <a:p>
              <a:pPr algn="ctr">
                <a:lnSpc>
                  <a:spcPts val="2659"/>
                </a:lnSpc>
              </a:pPr>
            </a:p>
          </p:txBody>
        </p:sp>
      </p:grpSp>
      <p:sp>
        <p:nvSpPr>
          <p:cNvPr name="Freeform 18" id="18"/>
          <p:cNvSpPr/>
          <p:nvPr/>
        </p:nvSpPr>
        <p:spPr>
          <a:xfrm flipH="false" flipV="false" rot="0">
            <a:off x="12800749" y="1720344"/>
            <a:ext cx="4177696" cy="7613114"/>
          </a:xfrm>
          <a:custGeom>
            <a:avLst/>
            <a:gdLst/>
            <a:ahLst/>
            <a:cxnLst/>
            <a:rect r="r" b="b" t="t" l="l"/>
            <a:pathLst>
              <a:path h="7613114" w="4177696">
                <a:moveTo>
                  <a:pt x="0" y="0"/>
                </a:moveTo>
                <a:lnTo>
                  <a:pt x="4177697" y="0"/>
                </a:lnTo>
                <a:lnTo>
                  <a:pt x="4177697" y="7613114"/>
                </a:lnTo>
                <a:lnTo>
                  <a:pt x="0" y="76131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8"/>
            <a:stretch>
              <a:fillRect l="0" t="0" r="0" b="0"/>
            </a:stretch>
          </a:blipFill>
        </p:spPr>
      </p:sp>
      <p:sp>
        <p:nvSpPr>
          <p:cNvPr name="TextBox 20" id="20"/>
          <p:cNvSpPr txBox="true"/>
          <p:nvPr/>
        </p:nvSpPr>
        <p:spPr>
          <a:xfrm rot="0">
            <a:off x="3367371" y="2503693"/>
            <a:ext cx="4528185" cy="273685"/>
          </a:xfrm>
          <a:prstGeom prst="rect">
            <a:avLst/>
          </a:prstGeom>
        </p:spPr>
        <p:txBody>
          <a:bodyPr anchor="t" rtlCol="false" tIns="0" lIns="0" bIns="0" rIns="0">
            <a:spAutoFit/>
          </a:bodyPr>
          <a:lstStyle/>
          <a:p>
            <a:pPr algn="l" marL="0" indent="0" lvl="0">
              <a:lnSpc>
                <a:spcPts val="2239"/>
              </a:lnSpc>
              <a:spcBef>
                <a:spcPct val="0"/>
              </a:spcBef>
            </a:pPr>
          </a:p>
        </p:txBody>
      </p:sp>
      <p:sp>
        <p:nvSpPr>
          <p:cNvPr name="TextBox 21" id="21"/>
          <p:cNvSpPr txBox="true"/>
          <p:nvPr/>
        </p:nvSpPr>
        <p:spPr>
          <a:xfrm rot="0">
            <a:off x="3152006" y="680748"/>
            <a:ext cx="12499811" cy="566928"/>
          </a:xfrm>
          <a:prstGeom prst="rect">
            <a:avLst/>
          </a:prstGeom>
        </p:spPr>
        <p:txBody>
          <a:bodyPr anchor="t" rtlCol="false" tIns="0" lIns="0" bIns="0" rIns="0">
            <a:spAutoFit/>
          </a:bodyPr>
          <a:lstStyle/>
          <a:p>
            <a:pPr algn="l" marL="0" indent="0" lvl="0">
              <a:lnSpc>
                <a:spcPts val="4446"/>
              </a:lnSpc>
              <a:spcBef>
                <a:spcPct val="0"/>
              </a:spcBef>
            </a:pPr>
            <a:r>
              <a:rPr lang="en-US" b="true" sz="3800">
                <a:solidFill>
                  <a:srgbClr val="154161"/>
                </a:solidFill>
                <a:latin typeface="Century Gothic Paneuropean Bold"/>
                <a:ea typeface="Century Gothic Paneuropean Bold"/>
                <a:cs typeface="Century Gothic Paneuropean Bold"/>
                <a:sym typeface="Century Gothic Paneuropean Bold"/>
              </a:rPr>
              <a:t>¿COMO COMO REDUCIR LA MORTALIDAD MATERNA?</a:t>
            </a:r>
          </a:p>
        </p:txBody>
      </p:sp>
      <p:sp>
        <p:nvSpPr>
          <p:cNvPr name="TextBox 22" id="22"/>
          <p:cNvSpPr txBox="true"/>
          <p:nvPr/>
        </p:nvSpPr>
        <p:spPr>
          <a:xfrm rot="0">
            <a:off x="4237496" y="1977402"/>
            <a:ext cx="8563254" cy="4591050"/>
          </a:xfrm>
          <a:prstGeom prst="rect">
            <a:avLst/>
          </a:prstGeom>
        </p:spPr>
        <p:txBody>
          <a:bodyPr anchor="t" rtlCol="false" tIns="0" lIns="0" bIns="0" rIns="0">
            <a:spAutoFit/>
          </a:bodyPr>
          <a:lstStyle/>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ASISTIR A LOS CONTROLES PRENATALES</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PREVENIR LOS EMBARAZOS IMPREVISTOS</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PLANIFICAR LOS EMBARAZOS</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EVITAR EMBARAZOS A TEMPRANA EDAD &lt;15 AÑOS</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EVITAR EMBARAZOS POR &gt;35 AÑOS</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PLANIFICACIÒN FAMILIAR</a:t>
            </a:r>
          </a:p>
          <a:p>
            <a:pPr algn="l">
              <a:lnSpc>
                <a:spcPts val="4079"/>
              </a:lnSpc>
            </a:pPr>
            <a:r>
              <a:rPr lang="en-US" sz="2400">
                <a:solidFill>
                  <a:srgbClr val="000000"/>
                </a:solidFill>
                <a:latin typeface="Century Gothic Paneuropean"/>
                <a:ea typeface="Century Gothic Paneuropean"/>
                <a:cs typeface="Century Gothic Paneuropean"/>
                <a:sym typeface="Century Gothic Paneuropean"/>
              </a:rPr>
              <a:t>PARTOS ASISTIDOS POR PROFESIONALES</a:t>
            </a:r>
          </a:p>
          <a:p>
            <a:pPr algn="l">
              <a:lnSpc>
                <a:spcPts val="4079"/>
              </a:lnSpc>
            </a:pPr>
          </a:p>
          <a:p>
            <a:pPr algn="l">
              <a:lnSpc>
                <a:spcPts val="4079"/>
              </a:lnSpc>
            </a:pPr>
          </a:p>
        </p:txBody>
      </p:sp>
      <p:sp>
        <p:nvSpPr>
          <p:cNvPr name="TextBox 23" id="23"/>
          <p:cNvSpPr txBox="true"/>
          <p:nvPr/>
        </p:nvSpPr>
        <p:spPr>
          <a:xfrm rot="0">
            <a:off x="3431519" y="1977402"/>
            <a:ext cx="714182" cy="4591050"/>
          </a:xfrm>
          <a:prstGeom prst="rect">
            <a:avLst/>
          </a:prstGeom>
        </p:spPr>
        <p:txBody>
          <a:bodyPr anchor="t" rtlCol="false" tIns="0" lIns="0" bIns="0" rIns="0">
            <a:spAutoFit/>
          </a:bodyPr>
          <a:lstStyle/>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01</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02</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03</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04</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05</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06</a:t>
            </a:r>
          </a:p>
          <a:p>
            <a:pPr algn="l">
              <a:lnSpc>
                <a:spcPts val="4079"/>
              </a:lnSpc>
            </a:pPr>
            <a:r>
              <a:rPr lang="en-US" sz="2400" b="true">
                <a:solidFill>
                  <a:srgbClr val="000000"/>
                </a:solidFill>
                <a:latin typeface="Century Gothic Paneuropean Bold"/>
                <a:ea typeface="Century Gothic Paneuropean Bold"/>
                <a:cs typeface="Century Gothic Paneuropean Bold"/>
                <a:sym typeface="Century Gothic Paneuropean Bold"/>
              </a:rPr>
              <a:t>07</a:t>
            </a:r>
          </a:p>
          <a:p>
            <a:pPr algn="l">
              <a:lnSpc>
                <a:spcPts val="4079"/>
              </a:lnSpc>
            </a:pPr>
          </a:p>
          <a:p>
            <a:pPr algn="l">
              <a:lnSpc>
                <a:spcPts val="4079"/>
              </a:lnSpc>
            </a:pPr>
          </a:p>
        </p:txBody>
      </p:sp>
      <p:sp>
        <p:nvSpPr>
          <p:cNvPr name="TextBox 24" id="24"/>
          <p:cNvSpPr txBox="true"/>
          <p:nvPr/>
        </p:nvSpPr>
        <p:spPr>
          <a:xfrm rot="0">
            <a:off x="3304724" y="6316653"/>
            <a:ext cx="9433378" cy="2019300"/>
          </a:xfrm>
          <a:prstGeom prst="rect">
            <a:avLst/>
          </a:prstGeom>
        </p:spPr>
        <p:txBody>
          <a:bodyPr anchor="t" rtlCol="false" tIns="0" lIns="0" bIns="0" rIns="0">
            <a:spAutoFit/>
          </a:bodyPr>
          <a:lstStyle/>
          <a:p>
            <a:pPr algn="ctr">
              <a:lnSpc>
                <a:spcPts val="4079"/>
              </a:lnSpc>
            </a:pPr>
            <a:r>
              <a:rPr lang="en-US" sz="2400">
                <a:solidFill>
                  <a:srgbClr val="000000"/>
                </a:solidFill>
                <a:latin typeface="Century Gothic Paneuropean"/>
                <a:ea typeface="Century Gothic Paneuropean"/>
                <a:cs typeface="Century Gothic Paneuropean"/>
                <a:sym typeface="Century Gothic Paneuropean"/>
              </a:rPr>
              <a:t>EN CASO DE LA </a:t>
            </a:r>
            <a:r>
              <a:rPr lang="en-US" b="true" sz="2400" u="sng">
                <a:solidFill>
                  <a:srgbClr val="000000"/>
                </a:solidFill>
                <a:latin typeface="Century Gothic Paneuropean Bold"/>
                <a:ea typeface="Century Gothic Paneuropean Bold"/>
                <a:cs typeface="Century Gothic Paneuropean Bold"/>
                <a:sym typeface="Century Gothic Paneuropean Bold"/>
              </a:rPr>
              <a:t>INTERRUPCIÓN VOLUNTARIA DEL EMBARAZO</a:t>
            </a:r>
            <a:r>
              <a:rPr lang="en-US" sz="2400">
                <a:solidFill>
                  <a:srgbClr val="000000"/>
                </a:solidFill>
                <a:latin typeface="Century Gothic Paneuropean"/>
                <a:ea typeface="Century Gothic Paneuropean"/>
                <a:cs typeface="Century Gothic Paneuropean"/>
                <a:sym typeface="Century Gothic Paneuropean"/>
              </a:rPr>
              <a:t> ASISTIR A UN CENTRO DE SALUD PARA OFRECER MAYOR SEGURIDAD Y DENTRO DE LOS LÍMITES DE LO PREVISTO POR LA LEY Y A UNA ATENCIÓN DESPUÉS DEL ABORTO DE CALIDAD.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sp>
        <p:nvSpPr>
          <p:cNvPr name="Freeform 7" id="7"/>
          <p:cNvSpPr/>
          <p:nvPr/>
        </p:nvSpPr>
        <p:spPr>
          <a:xfrm flipH="false" flipV="false" rot="0">
            <a:off x="8245954" y="1028700"/>
            <a:ext cx="1796092" cy="1734045"/>
          </a:xfrm>
          <a:custGeom>
            <a:avLst/>
            <a:gdLst/>
            <a:ahLst/>
            <a:cxnLst/>
            <a:rect r="r" b="b" t="t" l="l"/>
            <a:pathLst>
              <a:path h="1734045" w="1796092">
                <a:moveTo>
                  <a:pt x="0" y="0"/>
                </a:moveTo>
                <a:lnTo>
                  <a:pt x="1796092" y="0"/>
                </a:lnTo>
                <a:lnTo>
                  <a:pt x="1796092" y="1734045"/>
                </a:lnTo>
                <a:lnTo>
                  <a:pt x="0" y="17340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028700" y="468685"/>
            <a:ext cx="6912864" cy="8229600"/>
          </a:xfrm>
          <a:custGeom>
            <a:avLst/>
            <a:gdLst/>
            <a:ahLst/>
            <a:cxnLst/>
            <a:rect r="r" b="b" t="t" l="l"/>
            <a:pathLst>
              <a:path h="8229600" w="6912864">
                <a:moveTo>
                  <a:pt x="0" y="0"/>
                </a:moveTo>
                <a:lnTo>
                  <a:pt x="6912864" y="0"/>
                </a:lnTo>
                <a:lnTo>
                  <a:pt x="6912864" y="8229600"/>
                </a:lnTo>
                <a:lnTo>
                  <a:pt x="0" y="8229600"/>
                </a:lnTo>
                <a:lnTo>
                  <a:pt x="0" y="0"/>
                </a:lnTo>
                <a:close/>
              </a:path>
            </a:pathLst>
          </a:custGeom>
          <a:blipFill>
            <a:blip r:embed="rId9">
              <a:alphaModFix amt="51000"/>
            </a:blip>
            <a:stretch>
              <a:fillRect l="0" t="0" r="0" b="0"/>
            </a:stretch>
          </a:blipFill>
        </p:spPr>
      </p:sp>
      <p:sp>
        <p:nvSpPr>
          <p:cNvPr name="TextBox 9" id="9"/>
          <p:cNvSpPr txBox="true"/>
          <p:nvPr/>
        </p:nvSpPr>
        <p:spPr>
          <a:xfrm rot="0">
            <a:off x="1805156" y="4011121"/>
            <a:ext cx="14677687" cy="4687164"/>
          </a:xfrm>
          <a:prstGeom prst="rect">
            <a:avLst/>
          </a:prstGeom>
        </p:spPr>
        <p:txBody>
          <a:bodyPr anchor="t" rtlCol="false" tIns="0" lIns="0" bIns="0" rIns="0">
            <a:spAutoFit/>
          </a:bodyPr>
          <a:lstStyle/>
          <a:p>
            <a:pPr algn="ctr">
              <a:lnSpc>
                <a:spcPts val="4141"/>
              </a:lnSpc>
            </a:pPr>
          </a:p>
          <a:p>
            <a:pPr algn="ctr">
              <a:lnSpc>
                <a:spcPts val="4141"/>
              </a:lnSpc>
            </a:pPr>
            <a:r>
              <a:rPr lang="en-US" sz="2706">
                <a:solidFill>
                  <a:srgbClr val="010204"/>
                </a:solidFill>
                <a:latin typeface="DM Sans"/>
                <a:ea typeface="DM Sans"/>
                <a:cs typeface="DM Sans"/>
                <a:sym typeface="DM Sans"/>
              </a:rPr>
              <a:t>Materna, M. (s/f). Protocolo de vigilancia en salud pública Intento de suicidio. Gov.co. Recuperado el 30 de noviembre de 2024, de https://www.ins.gov.co/buscador-eventos/Lineamientos/Pro_mortalidad%20materna%202024.pdf</a:t>
            </a:r>
          </a:p>
          <a:p>
            <a:pPr algn="ctr">
              <a:lnSpc>
                <a:spcPts val="4141"/>
              </a:lnSpc>
            </a:pPr>
          </a:p>
          <a:p>
            <a:pPr algn="ctr">
              <a:lnSpc>
                <a:spcPts val="4141"/>
              </a:lnSpc>
            </a:pPr>
            <a:r>
              <a:rPr lang="en-US" sz="2706">
                <a:solidFill>
                  <a:srgbClr val="010204"/>
                </a:solidFill>
                <a:latin typeface="DM Sans"/>
                <a:ea typeface="DM Sans"/>
                <a:cs typeface="DM Sans"/>
                <a:sym typeface="DM Sans"/>
              </a:rPr>
              <a:t>Dirección de Vigilancia y Análisis del Riesgo en Salud Pública. (2024). Protocolo de vigilancia en salud pública. Mortalidad perinatal y neonatal tardía. Instituto Nacional de Salud.</a:t>
            </a:r>
          </a:p>
          <a:p>
            <a:pPr algn="ctr">
              <a:lnSpc>
                <a:spcPts val="4141"/>
              </a:lnSpc>
            </a:pPr>
          </a:p>
          <a:p>
            <a:pPr algn="ctr" marL="0" indent="0" lvl="0">
              <a:lnSpc>
                <a:spcPts val="4141"/>
              </a:lnSpc>
              <a:spcBef>
                <a:spcPct val="0"/>
              </a:spcBef>
            </a:pPr>
          </a:p>
        </p:txBody>
      </p:sp>
      <p:sp>
        <p:nvSpPr>
          <p:cNvPr name="TextBox 10" id="10"/>
          <p:cNvSpPr txBox="true"/>
          <p:nvPr/>
        </p:nvSpPr>
        <p:spPr>
          <a:xfrm rot="0">
            <a:off x="4371709" y="2903443"/>
            <a:ext cx="9544583" cy="1077844"/>
          </a:xfrm>
          <a:prstGeom prst="rect">
            <a:avLst/>
          </a:prstGeom>
        </p:spPr>
        <p:txBody>
          <a:bodyPr anchor="t" rtlCol="false" tIns="0" lIns="0" bIns="0" rIns="0">
            <a:spAutoFit/>
          </a:bodyPr>
          <a:lstStyle/>
          <a:p>
            <a:pPr algn="ctr">
              <a:lnSpc>
                <a:spcPts val="8841"/>
              </a:lnSpc>
            </a:pPr>
            <a:r>
              <a:rPr lang="en-US" b="true" sz="6315">
                <a:solidFill>
                  <a:srgbClr val="000000"/>
                </a:solidFill>
                <a:latin typeface="Luktao Bold"/>
                <a:ea typeface="Luktao Bold"/>
                <a:cs typeface="Luktao Bold"/>
                <a:sym typeface="Luktao Bold"/>
              </a:rPr>
              <a:t>BIBLIOGRAFIA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sp>
        <p:nvSpPr>
          <p:cNvPr name="TextBox 7" id="7"/>
          <p:cNvSpPr txBox="true"/>
          <p:nvPr/>
        </p:nvSpPr>
        <p:spPr>
          <a:xfrm rot="0">
            <a:off x="2330140" y="1010217"/>
            <a:ext cx="13627720" cy="3337559"/>
          </a:xfrm>
          <a:prstGeom prst="rect">
            <a:avLst/>
          </a:prstGeom>
        </p:spPr>
        <p:txBody>
          <a:bodyPr anchor="t" rtlCol="false" tIns="0" lIns="0" bIns="0" rIns="0">
            <a:spAutoFit/>
          </a:bodyPr>
          <a:lstStyle/>
          <a:p>
            <a:pPr algn="ctr">
              <a:lnSpc>
                <a:spcPts val="12869"/>
              </a:lnSpc>
            </a:pPr>
            <a:r>
              <a:rPr lang="en-US" sz="12999">
                <a:solidFill>
                  <a:srgbClr val="000000"/>
                </a:solidFill>
                <a:latin typeface="Sniglet"/>
                <a:ea typeface="Sniglet"/>
                <a:cs typeface="Sniglet"/>
                <a:sym typeface="Sniglet"/>
              </a:rPr>
              <a:t>GRACIAS POR LA ATENCIÓN</a:t>
            </a:r>
          </a:p>
        </p:txBody>
      </p:sp>
      <p:grpSp>
        <p:nvGrpSpPr>
          <p:cNvPr name="Group 8" id="8"/>
          <p:cNvGrpSpPr/>
          <p:nvPr/>
        </p:nvGrpSpPr>
        <p:grpSpPr>
          <a:xfrm rot="0">
            <a:off x="4532093" y="4419110"/>
            <a:ext cx="7893316" cy="5179989"/>
            <a:chOff x="0" y="0"/>
            <a:chExt cx="812800" cy="533400"/>
          </a:xfrm>
        </p:grpSpPr>
        <p:sp>
          <p:nvSpPr>
            <p:cNvPr name="Freeform 9" id="9"/>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blipFill>
              <a:blip r:embed="rId7"/>
              <a:stretch>
                <a:fillRect l="-7565" t="0" r="-7565" b="0"/>
              </a:stretch>
            </a:blipFill>
            <a:ln w="38100" cap="sq">
              <a:solidFill>
                <a:srgbClr val="000000"/>
              </a:solidFill>
              <a:prstDash val="sysDot"/>
              <a:miter/>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grpSp>
        <p:nvGrpSpPr>
          <p:cNvPr name="Group 5" id="5"/>
          <p:cNvGrpSpPr/>
          <p:nvPr/>
        </p:nvGrpSpPr>
        <p:grpSpPr>
          <a:xfrm rot="0">
            <a:off x="9468217" y="1814241"/>
            <a:ext cx="7791083" cy="7444059"/>
            <a:chOff x="0" y="0"/>
            <a:chExt cx="10388111" cy="9925412"/>
          </a:xfrm>
        </p:grpSpPr>
        <p:grpSp>
          <p:nvGrpSpPr>
            <p:cNvPr name="Group 6" id="6"/>
            <p:cNvGrpSpPr/>
            <p:nvPr/>
          </p:nvGrpSpPr>
          <p:grpSpPr>
            <a:xfrm rot="0">
              <a:off x="868826" y="0"/>
              <a:ext cx="8650458" cy="9925412"/>
              <a:chOff x="0" y="0"/>
              <a:chExt cx="2413542" cy="2769264"/>
            </a:xfrm>
          </p:grpSpPr>
          <p:sp>
            <p:nvSpPr>
              <p:cNvPr name="Freeform 7" id="7"/>
              <p:cNvSpPr/>
              <p:nvPr/>
            </p:nvSpPr>
            <p:spPr>
              <a:xfrm flipH="false" flipV="false" rot="0">
                <a:off x="0" y="0"/>
                <a:ext cx="2413542" cy="2769264"/>
              </a:xfrm>
              <a:custGeom>
                <a:avLst/>
                <a:gdLst/>
                <a:ahLst/>
                <a:cxnLst/>
                <a:rect r="r" b="b" t="t" l="l"/>
                <a:pathLst>
                  <a:path h="2769264" w="2413542">
                    <a:moveTo>
                      <a:pt x="21479" y="0"/>
                    </a:moveTo>
                    <a:lnTo>
                      <a:pt x="2392063" y="0"/>
                    </a:lnTo>
                    <a:cubicBezTo>
                      <a:pt x="2403926" y="0"/>
                      <a:pt x="2413542" y="9617"/>
                      <a:pt x="2413542" y="21479"/>
                    </a:cubicBezTo>
                    <a:lnTo>
                      <a:pt x="2413542" y="2747784"/>
                    </a:lnTo>
                    <a:cubicBezTo>
                      <a:pt x="2413542" y="2759647"/>
                      <a:pt x="2403926" y="2769264"/>
                      <a:pt x="2392063" y="2769264"/>
                    </a:cubicBezTo>
                    <a:lnTo>
                      <a:pt x="21479" y="2769264"/>
                    </a:lnTo>
                    <a:cubicBezTo>
                      <a:pt x="9617" y="2769264"/>
                      <a:pt x="0" y="2759647"/>
                      <a:pt x="0" y="2747784"/>
                    </a:cubicBezTo>
                    <a:lnTo>
                      <a:pt x="0" y="21479"/>
                    </a:lnTo>
                    <a:cubicBezTo>
                      <a:pt x="0" y="9617"/>
                      <a:pt x="9617" y="0"/>
                      <a:pt x="21479" y="0"/>
                    </a:cubicBezTo>
                    <a:close/>
                  </a:path>
                </a:pathLst>
              </a:custGeom>
              <a:solidFill>
                <a:srgbClr val="FFF6EA"/>
              </a:solidFill>
            </p:spPr>
          </p:sp>
          <p:sp>
            <p:nvSpPr>
              <p:cNvPr name="TextBox 8" id="8"/>
              <p:cNvSpPr txBox="true"/>
              <p:nvPr/>
            </p:nvSpPr>
            <p:spPr>
              <a:xfrm>
                <a:off x="0" y="-47625"/>
                <a:ext cx="2413542" cy="2816889"/>
              </a:xfrm>
              <a:prstGeom prst="rect">
                <a:avLst/>
              </a:prstGeom>
            </p:spPr>
            <p:txBody>
              <a:bodyPr anchor="ctr" rtlCol="false" tIns="50800" lIns="50800" bIns="50800" rIns="50800"/>
              <a:lstStyle/>
              <a:p>
                <a:pPr algn="ctr">
                  <a:lnSpc>
                    <a:spcPts val="3149"/>
                  </a:lnSpc>
                </a:pPr>
              </a:p>
            </p:txBody>
          </p:sp>
        </p:grpSp>
        <p:sp>
          <p:nvSpPr>
            <p:cNvPr name="Freeform 9" id="9"/>
            <p:cNvSpPr/>
            <p:nvPr/>
          </p:nvSpPr>
          <p:spPr>
            <a:xfrm flipH="false" flipV="false" rot="0">
              <a:off x="1105916" y="1202077"/>
              <a:ext cx="8176279" cy="4909825"/>
            </a:xfrm>
            <a:custGeom>
              <a:avLst/>
              <a:gdLst/>
              <a:ahLst/>
              <a:cxnLst/>
              <a:rect r="r" b="b" t="t" l="l"/>
              <a:pathLst>
                <a:path h="4909825" w="8176279">
                  <a:moveTo>
                    <a:pt x="0" y="0"/>
                  </a:moveTo>
                  <a:lnTo>
                    <a:pt x="8176279" y="0"/>
                  </a:lnTo>
                  <a:lnTo>
                    <a:pt x="8176279" y="4909825"/>
                  </a:lnTo>
                  <a:lnTo>
                    <a:pt x="0" y="4909825"/>
                  </a:lnTo>
                  <a:lnTo>
                    <a:pt x="0" y="0"/>
                  </a:lnTo>
                  <a:close/>
                </a:path>
              </a:pathLst>
            </a:custGeom>
            <a:blipFill>
              <a:blip r:embed="rId5"/>
              <a:stretch>
                <a:fillRect l="0" t="-5370" r="0" b="-5370"/>
              </a:stretch>
            </a:blipFill>
          </p:spPr>
        </p:sp>
        <p:sp>
          <p:nvSpPr>
            <p:cNvPr name="TextBox 10" id="10"/>
            <p:cNvSpPr txBox="true"/>
            <p:nvPr/>
          </p:nvSpPr>
          <p:spPr>
            <a:xfrm rot="0">
              <a:off x="1106772" y="6483796"/>
              <a:ext cx="8174566" cy="1858523"/>
            </a:xfrm>
            <a:prstGeom prst="rect">
              <a:avLst/>
            </a:prstGeom>
          </p:spPr>
          <p:txBody>
            <a:bodyPr anchor="t" rtlCol="false" tIns="0" lIns="0" bIns="0" rIns="0">
              <a:spAutoFit/>
            </a:bodyPr>
            <a:lstStyle/>
            <a:p>
              <a:pPr algn="just" marL="0" indent="0" lvl="1">
                <a:lnSpc>
                  <a:spcPts val="2840"/>
                </a:lnSpc>
                <a:spcBef>
                  <a:spcPct val="0"/>
                </a:spcBef>
              </a:pPr>
              <a:r>
                <a:rPr lang="en-US" sz="2028" spc="97">
                  <a:solidFill>
                    <a:srgbClr val="2B2B2B"/>
                  </a:solidFill>
                  <a:latin typeface="Questrial"/>
                  <a:ea typeface="Questrial"/>
                  <a:cs typeface="Questrial"/>
                  <a:sym typeface="Questrial"/>
                </a:rPr>
                <a:t>Según la OMS clasifica la mortalidad perinatal las </a:t>
              </a:r>
              <a:r>
                <a:rPr lang="en-US" sz="2028" spc="97" u="sng">
                  <a:solidFill>
                    <a:srgbClr val="2B2B2B"/>
                  </a:solidFill>
                  <a:latin typeface="Questrial"/>
                  <a:ea typeface="Questrial"/>
                  <a:cs typeface="Questrial"/>
                  <a:sym typeface="Questrial"/>
                </a:rPr>
                <a:t>muertes que ocurren entre las 22 semanas completas</a:t>
              </a:r>
              <a:r>
                <a:rPr lang="en-US" sz="2028" spc="97">
                  <a:solidFill>
                    <a:srgbClr val="2B2B2B"/>
                  </a:solidFill>
                  <a:latin typeface="Questrial"/>
                  <a:ea typeface="Questrial"/>
                  <a:cs typeface="Questrial"/>
                  <a:sym typeface="Questrial"/>
                </a:rPr>
                <a:t> (154 días después de la gestación) y </a:t>
              </a:r>
              <a:r>
                <a:rPr lang="en-US" sz="2028" spc="97" u="sng">
                  <a:solidFill>
                    <a:srgbClr val="2B2B2B"/>
                  </a:solidFill>
                  <a:latin typeface="Questrial"/>
                  <a:ea typeface="Questrial"/>
                  <a:cs typeface="Questrial"/>
                  <a:sym typeface="Questrial"/>
                </a:rPr>
                <a:t>7 días después del nacimiento</a:t>
              </a:r>
              <a:r>
                <a:rPr lang="en-US" sz="2028" spc="97">
                  <a:solidFill>
                    <a:srgbClr val="2B2B2B"/>
                  </a:solidFill>
                  <a:latin typeface="Questrial"/>
                  <a:ea typeface="Questrial"/>
                  <a:cs typeface="Questrial"/>
                  <a:sym typeface="Questrial"/>
                </a:rPr>
                <a:t>.</a:t>
              </a:r>
            </a:p>
          </p:txBody>
        </p:sp>
        <p:sp>
          <p:nvSpPr>
            <p:cNvPr name="TextBox 11" id="11"/>
            <p:cNvSpPr txBox="true"/>
            <p:nvPr/>
          </p:nvSpPr>
          <p:spPr>
            <a:xfrm rot="0">
              <a:off x="0" y="192784"/>
              <a:ext cx="10388111" cy="892364"/>
            </a:xfrm>
            <a:prstGeom prst="rect">
              <a:avLst/>
            </a:prstGeom>
          </p:spPr>
          <p:txBody>
            <a:bodyPr anchor="t" rtlCol="false" tIns="0" lIns="0" bIns="0" rIns="0">
              <a:spAutoFit/>
            </a:bodyPr>
            <a:lstStyle/>
            <a:p>
              <a:pPr algn="ctr">
                <a:lnSpc>
                  <a:spcPts val="5635"/>
                </a:lnSpc>
              </a:pPr>
              <a:r>
                <a:rPr lang="en-US" sz="4025">
                  <a:solidFill>
                    <a:srgbClr val="010204"/>
                  </a:solidFill>
                  <a:latin typeface="Luktao"/>
                  <a:ea typeface="Luktao"/>
                  <a:cs typeface="Luktao"/>
                  <a:sym typeface="Luktao"/>
                </a:rPr>
                <a:t>MORTALIDAD PERINATAL </a:t>
              </a:r>
            </a:p>
          </p:txBody>
        </p:sp>
      </p:grpSp>
      <p:sp>
        <p:nvSpPr>
          <p:cNvPr name="Freeform 12" id="12"/>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6"/>
            <a:stretch>
              <a:fillRect l="0" t="0" r="0" b="0"/>
            </a:stretch>
          </a:blipFill>
        </p:spPr>
      </p:sp>
      <p:grpSp>
        <p:nvGrpSpPr>
          <p:cNvPr name="Group 13" id="13"/>
          <p:cNvGrpSpPr/>
          <p:nvPr/>
        </p:nvGrpSpPr>
        <p:grpSpPr>
          <a:xfrm rot="0">
            <a:off x="1028700" y="1814241"/>
            <a:ext cx="7791083" cy="7444059"/>
            <a:chOff x="0" y="0"/>
            <a:chExt cx="10388111" cy="9925412"/>
          </a:xfrm>
        </p:grpSpPr>
        <p:grpSp>
          <p:nvGrpSpPr>
            <p:cNvPr name="Group 14" id="14"/>
            <p:cNvGrpSpPr/>
            <p:nvPr/>
          </p:nvGrpSpPr>
          <p:grpSpPr>
            <a:xfrm rot="0">
              <a:off x="868826" y="0"/>
              <a:ext cx="8650458" cy="9925412"/>
              <a:chOff x="0" y="0"/>
              <a:chExt cx="2413542" cy="2769264"/>
            </a:xfrm>
          </p:grpSpPr>
          <p:sp>
            <p:nvSpPr>
              <p:cNvPr name="Freeform 15" id="15"/>
              <p:cNvSpPr/>
              <p:nvPr/>
            </p:nvSpPr>
            <p:spPr>
              <a:xfrm flipH="false" flipV="false" rot="0">
                <a:off x="0" y="0"/>
                <a:ext cx="2413542" cy="2769264"/>
              </a:xfrm>
              <a:custGeom>
                <a:avLst/>
                <a:gdLst/>
                <a:ahLst/>
                <a:cxnLst/>
                <a:rect r="r" b="b" t="t" l="l"/>
                <a:pathLst>
                  <a:path h="2769264" w="2413542">
                    <a:moveTo>
                      <a:pt x="21479" y="0"/>
                    </a:moveTo>
                    <a:lnTo>
                      <a:pt x="2392063" y="0"/>
                    </a:lnTo>
                    <a:cubicBezTo>
                      <a:pt x="2403926" y="0"/>
                      <a:pt x="2413542" y="9617"/>
                      <a:pt x="2413542" y="21479"/>
                    </a:cubicBezTo>
                    <a:lnTo>
                      <a:pt x="2413542" y="2747784"/>
                    </a:lnTo>
                    <a:cubicBezTo>
                      <a:pt x="2413542" y="2759647"/>
                      <a:pt x="2403926" y="2769264"/>
                      <a:pt x="2392063" y="2769264"/>
                    </a:cubicBezTo>
                    <a:lnTo>
                      <a:pt x="21479" y="2769264"/>
                    </a:lnTo>
                    <a:cubicBezTo>
                      <a:pt x="9617" y="2769264"/>
                      <a:pt x="0" y="2759647"/>
                      <a:pt x="0" y="2747784"/>
                    </a:cubicBezTo>
                    <a:lnTo>
                      <a:pt x="0" y="21479"/>
                    </a:lnTo>
                    <a:cubicBezTo>
                      <a:pt x="0" y="9617"/>
                      <a:pt x="9617" y="0"/>
                      <a:pt x="21479" y="0"/>
                    </a:cubicBezTo>
                    <a:close/>
                  </a:path>
                </a:pathLst>
              </a:custGeom>
              <a:solidFill>
                <a:srgbClr val="FFF6EA"/>
              </a:solidFill>
            </p:spPr>
          </p:sp>
          <p:sp>
            <p:nvSpPr>
              <p:cNvPr name="TextBox 16" id="16"/>
              <p:cNvSpPr txBox="true"/>
              <p:nvPr/>
            </p:nvSpPr>
            <p:spPr>
              <a:xfrm>
                <a:off x="0" y="-47625"/>
                <a:ext cx="2413542" cy="2816889"/>
              </a:xfrm>
              <a:prstGeom prst="rect">
                <a:avLst/>
              </a:prstGeom>
            </p:spPr>
            <p:txBody>
              <a:bodyPr anchor="ctr" rtlCol="false" tIns="50800" lIns="50800" bIns="50800" rIns="50800"/>
              <a:lstStyle/>
              <a:p>
                <a:pPr algn="ctr">
                  <a:lnSpc>
                    <a:spcPts val="3149"/>
                  </a:lnSpc>
                </a:pPr>
              </a:p>
            </p:txBody>
          </p:sp>
        </p:grpSp>
        <p:sp>
          <p:nvSpPr>
            <p:cNvPr name="Freeform 17" id="17"/>
            <p:cNvSpPr/>
            <p:nvPr/>
          </p:nvSpPr>
          <p:spPr>
            <a:xfrm flipH="false" flipV="false" rot="0">
              <a:off x="1105916" y="1202077"/>
              <a:ext cx="8176279" cy="4909825"/>
            </a:xfrm>
            <a:custGeom>
              <a:avLst/>
              <a:gdLst/>
              <a:ahLst/>
              <a:cxnLst/>
              <a:rect r="r" b="b" t="t" l="l"/>
              <a:pathLst>
                <a:path h="4909825" w="8176279">
                  <a:moveTo>
                    <a:pt x="0" y="0"/>
                  </a:moveTo>
                  <a:lnTo>
                    <a:pt x="8176279" y="0"/>
                  </a:lnTo>
                  <a:lnTo>
                    <a:pt x="8176279" y="4909825"/>
                  </a:lnTo>
                  <a:lnTo>
                    <a:pt x="0" y="4909825"/>
                  </a:lnTo>
                  <a:lnTo>
                    <a:pt x="0" y="0"/>
                  </a:lnTo>
                  <a:close/>
                </a:path>
              </a:pathLst>
            </a:custGeom>
            <a:blipFill>
              <a:blip r:embed="rId7"/>
              <a:stretch>
                <a:fillRect l="0" t="-4225" r="0" b="-4225"/>
              </a:stretch>
            </a:blipFill>
          </p:spPr>
        </p:sp>
        <p:sp>
          <p:nvSpPr>
            <p:cNvPr name="TextBox 18" id="18"/>
            <p:cNvSpPr txBox="true"/>
            <p:nvPr/>
          </p:nvSpPr>
          <p:spPr>
            <a:xfrm rot="0">
              <a:off x="1106772" y="6483796"/>
              <a:ext cx="8174566" cy="3268223"/>
            </a:xfrm>
            <a:prstGeom prst="rect">
              <a:avLst/>
            </a:prstGeom>
          </p:spPr>
          <p:txBody>
            <a:bodyPr anchor="t" rtlCol="false" tIns="0" lIns="0" bIns="0" rIns="0">
              <a:spAutoFit/>
            </a:bodyPr>
            <a:lstStyle/>
            <a:p>
              <a:pPr algn="just" marL="0" indent="0" lvl="1">
                <a:lnSpc>
                  <a:spcPts val="2840"/>
                </a:lnSpc>
                <a:spcBef>
                  <a:spcPct val="0"/>
                </a:spcBef>
              </a:pPr>
              <a:r>
                <a:rPr lang="en-US" sz="2028" spc="97">
                  <a:solidFill>
                    <a:srgbClr val="2B2B2B"/>
                  </a:solidFill>
                  <a:latin typeface="Questrial"/>
                  <a:ea typeface="Questrial"/>
                  <a:cs typeface="Questrial"/>
                  <a:sym typeface="Questrial"/>
                </a:rPr>
                <a:t>La Organización Mundial de la Salud (OMS) define la mortalidad materna como </a:t>
              </a:r>
              <a:r>
                <a:rPr lang="en-US" sz="2028" spc="97" u="sng">
                  <a:solidFill>
                    <a:srgbClr val="2B2B2B"/>
                  </a:solidFill>
                  <a:latin typeface="Questrial"/>
                  <a:ea typeface="Questrial"/>
                  <a:cs typeface="Questrial"/>
                  <a:sym typeface="Questrial"/>
                </a:rPr>
                <a:t>la muerte de una mujer durante su embarazo, parto o dentro de los 42 días después de su terminación</a:t>
              </a:r>
              <a:r>
                <a:rPr lang="en-US" sz="2028" spc="97">
                  <a:solidFill>
                    <a:srgbClr val="2B2B2B"/>
                  </a:solidFill>
                  <a:latin typeface="Questrial"/>
                  <a:ea typeface="Questrial"/>
                  <a:cs typeface="Questrial"/>
                  <a:sym typeface="Questrial"/>
                </a:rPr>
                <a:t>, independientemente de la duración, localización del embarazo y las causas de defunción.</a:t>
              </a:r>
            </a:p>
          </p:txBody>
        </p:sp>
        <p:sp>
          <p:nvSpPr>
            <p:cNvPr name="TextBox 19" id="19"/>
            <p:cNvSpPr txBox="true"/>
            <p:nvPr/>
          </p:nvSpPr>
          <p:spPr>
            <a:xfrm rot="0">
              <a:off x="0" y="192784"/>
              <a:ext cx="10388111" cy="892364"/>
            </a:xfrm>
            <a:prstGeom prst="rect">
              <a:avLst/>
            </a:prstGeom>
          </p:spPr>
          <p:txBody>
            <a:bodyPr anchor="t" rtlCol="false" tIns="0" lIns="0" bIns="0" rIns="0">
              <a:spAutoFit/>
            </a:bodyPr>
            <a:lstStyle/>
            <a:p>
              <a:pPr algn="ctr">
                <a:lnSpc>
                  <a:spcPts val="5635"/>
                </a:lnSpc>
              </a:pPr>
              <a:r>
                <a:rPr lang="en-US" sz="4025">
                  <a:solidFill>
                    <a:srgbClr val="010204"/>
                  </a:solidFill>
                  <a:latin typeface="Luktao"/>
                  <a:ea typeface="Luktao"/>
                  <a:cs typeface="Luktao"/>
                  <a:sym typeface="Luktao"/>
                </a:rPr>
                <a:t>MORTALIDAD MATERNA </a:t>
              </a:r>
            </a:p>
          </p:txBody>
        </p:sp>
      </p:grpSp>
      <p:sp>
        <p:nvSpPr>
          <p:cNvPr name="Freeform 20" id="20"/>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8"/>
            <a:stretch>
              <a:fillRect l="0" t="0" r="0" b="0"/>
            </a:stretch>
          </a:blipFill>
        </p:spPr>
      </p:sp>
      <p:sp>
        <p:nvSpPr>
          <p:cNvPr name="Freeform 21" id="21"/>
          <p:cNvSpPr/>
          <p:nvPr/>
        </p:nvSpPr>
        <p:spPr>
          <a:xfrm flipH="false" flipV="false" rot="0">
            <a:off x="16272777" y="2604729"/>
            <a:ext cx="2036089" cy="5863082"/>
          </a:xfrm>
          <a:custGeom>
            <a:avLst/>
            <a:gdLst/>
            <a:ahLst/>
            <a:cxnLst/>
            <a:rect r="r" b="b" t="t" l="l"/>
            <a:pathLst>
              <a:path h="5863082" w="2036089">
                <a:moveTo>
                  <a:pt x="0" y="0"/>
                </a:moveTo>
                <a:lnTo>
                  <a:pt x="2036089" y="0"/>
                </a:lnTo>
                <a:lnTo>
                  <a:pt x="2036089" y="5863083"/>
                </a:lnTo>
                <a:lnTo>
                  <a:pt x="0" y="5863083"/>
                </a:lnTo>
                <a:lnTo>
                  <a:pt x="0" y="0"/>
                </a:lnTo>
                <a:close/>
              </a:path>
            </a:pathLst>
          </a:custGeom>
          <a:blipFill>
            <a:blip r:embed="rId9"/>
            <a:stretch>
              <a:fillRect l="0" t="0" r="0" b="0"/>
            </a:stretch>
          </a:blipFill>
        </p:spPr>
      </p:sp>
      <p:sp>
        <p:nvSpPr>
          <p:cNvPr name="Freeform 22" id="22"/>
          <p:cNvSpPr/>
          <p:nvPr/>
        </p:nvSpPr>
        <p:spPr>
          <a:xfrm flipH="false" flipV="false" rot="-5400000">
            <a:off x="5205887" y="5377271"/>
            <a:ext cx="7919257" cy="605404"/>
          </a:xfrm>
          <a:custGeom>
            <a:avLst/>
            <a:gdLst/>
            <a:ahLst/>
            <a:cxnLst/>
            <a:rect r="r" b="b" t="t" l="l"/>
            <a:pathLst>
              <a:path h="605404" w="7919257">
                <a:moveTo>
                  <a:pt x="0" y="0"/>
                </a:moveTo>
                <a:lnTo>
                  <a:pt x="7919257" y="0"/>
                </a:lnTo>
                <a:lnTo>
                  <a:pt x="7919257" y="605403"/>
                </a:lnTo>
                <a:lnTo>
                  <a:pt x="0" y="605403"/>
                </a:lnTo>
                <a:lnTo>
                  <a:pt x="0" y="0"/>
                </a:lnTo>
                <a:close/>
              </a:path>
            </a:pathLst>
          </a:custGeom>
          <a:blipFill>
            <a:blip r:embed="rId10"/>
            <a:stretch>
              <a:fillRect l="0" t="-15313" r="-3629" b="-15313"/>
            </a:stretch>
          </a:blipFill>
        </p:spPr>
      </p:sp>
      <p:sp>
        <p:nvSpPr>
          <p:cNvPr name="TextBox 23" id="23"/>
          <p:cNvSpPr txBox="true"/>
          <p:nvPr/>
        </p:nvSpPr>
        <p:spPr>
          <a:xfrm rot="0">
            <a:off x="2755019" y="103634"/>
            <a:ext cx="12559509" cy="1502668"/>
          </a:xfrm>
          <a:prstGeom prst="rect">
            <a:avLst/>
          </a:prstGeom>
        </p:spPr>
        <p:txBody>
          <a:bodyPr anchor="t" rtlCol="false" tIns="0" lIns="0" bIns="0" rIns="0">
            <a:spAutoFit/>
          </a:bodyPr>
          <a:lstStyle/>
          <a:p>
            <a:pPr algn="ctr">
              <a:lnSpc>
                <a:spcPts val="12200"/>
              </a:lnSpc>
            </a:pPr>
            <a:r>
              <a:rPr lang="en-US" b="true" sz="8714">
                <a:solidFill>
                  <a:srgbClr val="000000"/>
                </a:solidFill>
                <a:latin typeface="Luktao Bold"/>
                <a:ea typeface="Luktao Bold"/>
                <a:cs typeface="Luktao Bold"/>
                <a:sym typeface="Luktao Bold"/>
              </a:rPr>
              <a:t>INTRODUCCION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2"/>
            <a:stretch>
              <a:fillRect l="-78" t="0" r="-78" b="0"/>
            </a:stretch>
          </a:blipFill>
        </p:spPr>
      </p:sp>
      <p:sp>
        <p:nvSpPr>
          <p:cNvPr name="Freeform 3" id="3"/>
          <p:cNvSpPr/>
          <p:nvPr/>
        </p:nvSpPr>
        <p:spPr>
          <a:xfrm flipH="false" flipV="false" rot="0">
            <a:off x="16271573" y="198555"/>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3"/>
            <a:stretch>
              <a:fillRect l="0" t="0" r="0" b="0"/>
            </a:stretch>
          </a:blipFill>
        </p:spPr>
      </p:sp>
      <p:sp>
        <p:nvSpPr>
          <p:cNvPr name="Freeform 4" id="4"/>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4"/>
            <a:stretch>
              <a:fillRect l="0" t="0" r="0" b="0"/>
            </a:stretch>
          </a:blipFill>
        </p:spPr>
      </p:sp>
      <p:sp>
        <p:nvSpPr>
          <p:cNvPr name="Freeform 5" id="5"/>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5"/>
            <a:stretch>
              <a:fillRect l="0" t="0" r="0" b="0"/>
            </a:stretch>
          </a:blipFill>
        </p:spPr>
      </p:sp>
      <p:grpSp>
        <p:nvGrpSpPr>
          <p:cNvPr name="Group 6" id="6"/>
          <p:cNvGrpSpPr/>
          <p:nvPr/>
        </p:nvGrpSpPr>
        <p:grpSpPr>
          <a:xfrm rot="0">
            <a:off x="0" y="0"/>
            <a:ext cx="9144000" cy="10287000"/>
            <a:chOff x="0" y="0"/>
            <a:chExt cx="12192000" cy="13716000"/>
          </a:xfrm>
        </p:grpSpPr>
        <p:pic>
          <p:nvPicPr>
            <p:cNvPr name="Picture 7" id="7"/>
            <p:cNvPicPr>
              <a:picLocks noChangeAspect="true"/>
            </p:cNvPicPr>
            <p:nvPr/>
          </p:nvPicPr>
          <p:blipFill>
            <a:blip r:embed="rId6"/>
            <a:srcRect l="20714" t="0" r="20714" b="0"/>
            <a:stretch>
              <a:fillRect/>
            </a:stretch>
          </p:blipFill>
          <p:spPr>
            <a:xfrm flipH="false" flipV="false">
              <a:off x="0" y="0"/>
              <a:ext cx="6032500" cy="13716000"/>
            </a:xfrm>
            <a:prstGeom prst="rect">
              <a:avLst/>
            </a:prstGeom>
          </p:spPr>
        </p:pic>
        <p:pic>
          <p:nvPicPr>
            <p:cNvPr name="Picture 8" id="8"/>
            <p:cNvPicPr>
              <a:picLocks noChangeAspect="true"/>
            </p:cNvPicPr>
            <p:nvPr/>
          </p:nvPicPr>
          <p:blipFill>
            <a:blip r:embed="rId7"/>
            <a:srcRect l="16918" t="668" r="17011" b="8982"/>
            <a:stretch>
              <a:fillRect/>
            </a:stretch>
          </p:blipFill>
          <p:spPr>
            <a:xfrm flipH="false" flipV="false">
              <a:off x="6159500" y="0"/>
              <a:ext cx="6032500" cy="6794500"/>
            </a:xfrm>
            <a:prstGeom prst="rect">
              <a:avLst/>
            </a:prstGeom>
          </p:spPr>
        </p:pic>
        <p:pic>
          <p:nvPicPr>
            <p:cNvPr name="Picture 9" id="9"/>
            <p:cNvPicPr>
              <a:picLocks noChangeAspect="true"/>
            </p:cNvPicPr>
            <p:nvPr/>
          </p:nvPicPr>
          <p:blipFill>
            <a:blip r:embed="rId8"/>
            <a:srcRect l="20378" t="0" r="20378" b="0"/>
            <a:stretch>
              <a:fillRect/>
            </a:stretch>
          </p:blipFill>
          <p:spPr>
            <a:xfrm flipH="false" flipV="false">
              <a:off x="6159500" y="6921500"/>
              <a:ext cx="6032500" cy="6794500"/>
            </a:xfrm>
            <a:prstGeom prst="rect">
              <a:avLst/>
            </a:prstGeom>
          </p:spPr>
        </p:pic>
      </p:grpSp>
      <p:sp>
        <p:nvSpPr>
          <p:cNvPr name="TextBox 10" id="10"/>
          <p:cNvSpPr txBox="true"/>
          <p:nvPr/>
        </p:nvSpPr>
        <p:spPr>
          <a:xfrm rot="0">
            <a:off x="9882328" y="3174573"/>
            <a:ext cx="7539228" cy="5211039"/>
          </a:xfrm>
          <a:prstGeom prst="rect">
            <a:avLst/>
          </a:prstGeom>
        </p:spPr>
        <p:txBody>
          <a:bodyPr anchor="t" rtlCol="false" tIns="0" lIns="0" bIns="0" rIns="0">
            <a:spAutoFit/>
          </a:bodyPr>
          <a:lstStyle/>
          <a:p>
            <a:pPr algn="just" marL="0" indent="0" lvl="0">
              <a:lnSpc>
                <a:spcPts val="4141"/>
              </a:lnSpc>
              <a:spcBef>
                <a:spcPct val="0"/>
              </a:spcBef>
            </a:pPr>
            <a:r>
              <a:rPr lang="en-US" sz="2706">
                <a:solidFill>
                  <a:srgbClr val="010204"/>
                </a:solidFill>
                <a:latin typeface="DM Sans"/>
                <a:ea typeface="DM Sans"/>
                <a:cs typeface="DM Sans"/>
                <a:sym typeface="DM Sans"/>
              </a:rPr>
              <a:t>La mortalidad materna es el resultado de una serie de factores determinantes relacionados con el contexto que influyen en la mujer durante su etapa reproductiva, entre los cuales se destaca la situación de </a:t>
            </a:r>
            <a:r>
              <a:rPr lang="en-US" b="true" sz="2706" u="sng">
                <a:solidFill>
                  <a:srgbClr val="010204"/>
                </a:solidFill>
                <a:latin typeface="DM Sans Bold"/>
                <a:ea typeface="DM Sans Bold"/>
                <a:cs typeface="DM Sans Bold"/>
                <a:sym typeface="DM Sans Bold"/>
              </a:rPr>
              <a:t>desventaja económica, la educación, así como su estado de salud en cuanto a los comportamientos reproductivos</a:t>
            </a:r>
            <a:r>
              <a:rPr lang="en-US" sz="2706">
                <a:solidFill>
                  <a:srgbClr val="010204"/>
                </a:solidFill>
                <a:latin typeface="DM Sans"/>
                <a:ea typeface="DM Sans"/>
                <a:cs typeface="DM Sans"/>
                <a:sym typeface="DM Sans"/>
              </a:rPr>
              <a:t> de sus pares, el </a:t>
            </a:r>
            <a:r>
              <a:rPr lang="en-US" b="true" sz="2706" u="sng">
                <a:solidFill>
                  <a:srgbClr val="010204"/>
                </a:solidFill>
                <a:latin typeface="DM Sans Bold"/>
                <a:ea typeface="DM Sans Bold"/>
                <a:cs typeface="DM Sans Bold"/>
                <a:sym typeface="DM Sans Bold"/>
              </a:rPr>
              <a:t>acceso y la calidad de los servicios de salud</a:t>
            </a:r>
            <a:r>
              <a:rPr lang="en-US" sz="2706">
                <a:solidFill>
                  <a:srgbClr val="010204"/>
                </a:solidFill>
                <a:latin typeface="DM Sans"/>
                <a:ea typeface="DM Sans"/>
                <a:cs typeface="DM Sans"/>
                <a:sym typeface="DM Sans"/>
              </a:rPr>
              <a:t> para la atención materna y la planificación familiar</a:t>
            </a:r>
          </a:p>
        </p:txBody>
      </p:sp>
      <p:sp>
        <p:nvSpPr>
          <p:cNvPr name="TextBox 11" id="11"/>
          <p:cNvSpPr txBox="true"/>
          <p:nvPr/>
        </p:nvSpPr>
        <p:spPr>
          <a:xfrm rot="0">
            <a:off x="9745945" y="1701810"/>
            <a:ext cx="7513355" cy="1330404"/>
          </a:xfrm>
          <a:prstGeom prst="rect">
            <a:avLst/>
          </a:prstGeom>
        </p:spPr>
        <p:txBody>
          <a:bodyPr anchor="t" rtlCol="false" tIns="0" lIns="0" bIns="0" rIns="0">
            <a:spAutoFit/>
          </a:bodyPr>
          <a:lstStyle/>
          <a:p>
            <a:pPr algn="ctr">
              <a:lnSpc>
                <a:spcPts val="4992"/>
              </a:lnSpc>
            </a:pPr>
            <a:r>
              <a:rPr lang="en-US" b="true" sz="6015">
                <a:solidFill>
                  <a:srgbClr val="000000"/>
                </a:solidFill>
                <a:latin typeface="Luktao Bold"/>
                <a:ea typeface="Luktao Bold"/>
                <a:cs typeface="Luktao Bold"/>
                <a:sym typeface="Luktao Bold"/>
              </a:rPr>
              <a:t>CAUSAS</a:t>
            </a:r>
          </a:p>
          <a:p>
            <a:pPr algn="ctr">
              <a:lnSpc>
                <a:spcPts val="4992"/>
              </a:lnSpc>
            </a:pPr>
            <a:r>
              <a:rPr lang="en-US" b="true" sz="6015">
                <a:solidFill>
                  <a:srgbClr val="000000"/>
                </a:solidFill>
                <a:latin typeface="Luktao Bold"/>
                <a:ea typeface="Luktao Bold"/>
                <a:cs typeface="Luktao Bold"/>
                <a:sym typeface="Luktao Bold"/>
              </a:rPr>
              <a:t> SOCIOECONÒMICAS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716490"/>
            <a:ext cx="18288000" cy="1570510"/>
          </a:xfrm>
          <a:custGeom>
            <a:avLst/>
            <a:gdLst/>
            <a:ahLst/>
            <a:cxnLst/>
            <a:rect r="r" b="b" t="t" l="l"/>
            <a:pathLst>
              <a:path h="1570510" w="18288000">
                <a:moveTo>
                  <a:pt x="0" y="0"/>
                </a:moveTo>
                <a:lnTo>
                  <a:pt x="18288000" y="0"/>
                </a:lnTo>
                <a:lnTo>
                  <a:pt x="18288000" y="1570510"/>
                </a:lnTo>
                <a:lnTo>
                  <a:pt x="0" y="1570510"/>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grpSp>
        <p:nvGrpSpPr>
          <p:cNvPr name="Group 7" id="7"/>
          <p:cNvGrpSpPr/>
          <p:nvPr/>
        </p:nvGrpSpPr>
        <p:grpSpPr>
          <a:xfrm rot="0">
            <a:off x="1796770" y="2295408"/>
            <a:ext cx="5651739" cy="3115276"/>
            <a:chOff x="0" y="0"/>
            <a:chExt cx="1101836" cy="607339"/>
          </a:xfrm>
        </p:grpSpPr>
        <p:sp>
          <p:nvSpPr>
            <p:cNvPr name="Freeform 8" id="8"/>
            <p:cNvSpPr/>
            <p:nvPr/>
          </p:nvSpPr>
          <p:spPr>
            <a:xfrm flipH="false" flipV="false" rot="0">
              <a:off x="0" y="0"/>
              <a:ext cx="1101836" cy="607339"/>
            </a:xfrm>
            <a:custGeom>
              <a:avLst/>
              <a:gdLst/>
              <a:ahLst/>
              <a:cxnLst/>
              <a:rect r="r" b="b" t="t" l="l"/>
              <a:pathLst>
                <a:path h="607339" w="1101836">
                  <a:moveTo>
                    <a:pt x="31506" y="0"/>
                  </a:moveTo>
                  <a:lnTo>
                    <a:pt x="1070330" y="0"/>
                  </a:lnTo>
                  <a:cubicBezTo>
                    <a:pt x="1087730" y="0"/>
                    <a:pt x="1101836" y="14106"/>
                    <a:pt x="1101836" y="31506"/>
                  </a:cubicBezTo>
                  <a:lnTo>
                    <a:pt x="1101836" y="575833"/>
                  </a:lnTo>
                  <a:cubicBezTo>
                    <a:pt x="1101836" y="593233"/>
                    <a:pt x="1087730" y="607339"/>
                    <a:pt x="1070330" y="607339"/>
                  </a:cubicBezTo>
                  <a:lnTo>
                    <a:pt x="31506" y="607339"/>
                  </a:lnTo>
                  <a:cubicBezTo>
                    <a:pt x="14106" y="607339"/>
                    <a:pt x="0" y="593233"/>
                    <a:pt x="0" y="575833"/>
                  </a:cubicBezTo>
                  <a:lnTo>
                    <a:pt x="0" y="31506"/>
                  </a:lnTo>
                  <a:cubicBezTo>
                    <a:pt x="0" y="14106"/>
                    <a:pt x="14106" y="0"/>
                    <a:pt x="31506" y="0"/>
                  </a:cubicBezTo>
                  <a:close/>
                </a:path>
              </a:pathLst>
            </a:custGeom>
            <a:blipFill>
              <a:blip r:embed="rId7"/>
              <a:stretch>
                <a:fillRect l="0" t="-8714" r="0" b="-8714"/>
              </a:stretch>
            </a:blipFill>
          </p:spPr>
        </p:sp>
      </p:grpSp>
      <p:grpSp>
        <p:nvGrpSpPr>
          <p:cNvPr name="Group 9" id="9"/>
          <p:cNvGrpSpPr/>
          <p:nvPr/>
        </p:nvGrpSpPr>
        <p:grpSpPr>
          <a:xfrm rot="0">
            <a:off x="10815745" y="2241724"/>
            <a:ext cx="5651739" cy="3115276"/>
            <a:chOff x="0" y="0"/>
            <a:chExt cx="1101836" cy="607339"/>
          </a:xfrm>
        </p:grpSpPr>
        <p:sp>
          <p:nvSpPr>
            <p:cNvPr name="Freeform 10" id="10"/>
            <p:cNvSpPr/>
            <p:nvPr/>
          </p:nvSpPr>
          <p:spPr>
            <a:xfrm flipH="false" flipV="false" rot="0">
              <a:off x="0" y="0"/>
              <a:ext cx="1101836" cy="607339"/>
            </a:xfrm>
            <a:custGeom>
              <a:avLst/>
              <a:gdLst/>
              <a:ahLst/>
              <a:cxnLst/>
              <a:rect r="r" b="b" t="t" l="l"/>
              <a:pathLst>
                <a:path h="607339" w="1101836">
                  <a:moveTo>
                    <a:pt x="31506" y="0"/>
                  </a:moveTo>
                  <a:lnTo>
                    <a:pt x="1070330" y="0"/>
                  </a:lnTo>
                  <a:cubicBezTo>
                    <a:pt x="1087730" y="0"/>
                    <a:pt x="1101836" y="14106"/>
                    <a:pt x="1101836" y="31506"/>
                  </a:cubicBezTo>
                  <a:lnTo>
                    <a:pt x="1101836" y="575833"/>
                  </a:lnTo>
                  <a:cubicBezTo>
                    <a:pt x="1101836" y="593233"/>
                    <a:pt x="1087730" y="607339"/>
                    <a:pt x="1070330" y="607339"/>
                  </a:cubicBezTo>
                  <a:lnTo>
                    <a:pt x="31506" y="607339"/>
                  </a:lnTo>
                  <a:cubicBezTo>
                    <a:pt x="14106" y="607339"/>
                    <a:pt x="0" y="593233"/>
                    <a:pt x="0" y="575833"/>
                  </a:cubicBezTo>
                  <a:lnTo>
                    <a:pt x="0" y="31506"/>
                  </a:lnTo>
                  <a:cubicBezTo>
                    <a:pt x="0" y="14106"/>
                    <a:pt x="14106" y="0"/>
                    <a:pt x="31506" y="0"/>
                  </a:cubicBezTo>
                  <a:close/>
                </a:path>
              </a:pathLst>
            </a:custGeom>
            <a:blipFill>
              <a:blip r:embed="rId8"/>
              <a:stretch>
                <a:fillRect l="0" t="-10528" r="0" b="-10528"/>
              </a:stretch>
            </a:blipFill>
          </p:spPr>
        </p:sp>
      </p:grpSp>
      <p:sp>
        <p:nvSpPr>
          <p:cNvPr name="TextBox 11" id="11"/>
          <p:cNvSpPr txBox="true"/>
          <p:nvPr/>
        </p:nvSpPr>
        <p:spPr>
          <a:xfrm rot="0">
            <a:off x="3169411" y="5464737"/>
            <a:ext cx="2906457" cy="613410"/>
          </a:xfrm>
          <a:prstGeom prst="rect">
            <a:avLst/>
          </a:prstGeom>
        </p:spPr>
        <p:txBody>
          <a:bodyPr anchor="t" rtlCol="false" tIns="0" lIns="0" bIns="0" rIns="0">
            <a:spAutoFit/>
          </a:bodyPr>
          <a:lstStyle/>
          <a:p>
            <a:pPr algn="ctr">
              <a:lnSpc>
                <a:spcPts val="5040"/>
              </a:lnSpc>
            </a:pPr>
            <a:r>
              <a:rPr lang="en-US" sz="3600" spc="-72">
                <a:solidFill>
                  <a:srgbClr val="000000"/>
                </a:solidFill>
                <a:latin typeface="Sniglet"/>
                <a:ea typeface="Sniglet"/>
                <a:cs typeface="Sniglet"/>
                <a:sym typeface="Sniglet"/>
              </a:rPr>
              <a:t>causa directa</a:t>
            </a:r>
          </a:p>
        </p:txBody>
      </p:sp>
      <p:sp>
        <p:nvSpPr>
          <p:cNvPr name="TextBox 12" id="12"/>
          <p:cNvSpPr txBox="true"/>
          <p:nvPr/>
        </p:nvSpPr>
        <p:spPr>
          <a:xfrm rot="0">
            <a:off x="1465726" y="6116247"/>
            <a:ext cx="6313828" cy="2591664"/>
          </a:xfrm>
          <a:prstGeom prst="rect">
            <a:avLst/>
          </a:prstGeom>
        </p:spPr>
        <p:txBody>
          <a:bodyPr anchor="t" rtlCol="false" tIns="0" lIns="0" bIns="0" rIns="0">
            <a:spAutoFit/>
          </a:bodyPr>
          <a:lstStyle/>
          <a:p>
            <a:pPr algn="just" marL="0" indent="0" lvl="0">
              <a:lnSpc>
                <a:spcPts val="4141"/>
              </a:lnSpc>
              <a:spcBef>
                <a:spcPct val="0"/>
              </a:spcBef>
            </a:pPr>
            <a:r>
              <a:rPr lang="en-US" sz="2706">
                <a:solidFill>
                  <a:srgbClr val="010204"/>
                </a:solidFill>
                <a:latin typeface="DM Sans"/>
                <a:ea typeface="DM Sans"/>
                <a:cs typeface="DM Sans"/>
                <a:sym typeface="DM Sans"/>
              </a:rPr>
              <a:t>Se refiere a aquellas defunciones de mujeres que ocurren como resultado de </a:t>
            </a:r>
            <a:r>
              <a:rPr lang="en-US" b="true" sz="2706" u="sng">
                <a:solidFill>
                  <a:srgbClr val="010204"/>
                </a:solidFill>
                <a:latin typeface="DM Sans Bold"/>
                <a:ea typeface="DM Sans Bold"/>
                <a:cs typeface="DM Sans Bold"/>
                <a:sym typeface="DM Sans Bold"/>
              </a:rPr>
              <a:t>complicaciones obstétricas</a:t>
            </a:r>
            <a:r>
              <a:rPr lang="en-US" sz="2706">
                <a:solidFill>
                  <a:srgbClr val="010204"/>
                </a:solidFill>
                <a:latin typeface="DM Sans"/>
                <a:ea typeface="DM Sans"/>
                <a:cs typeface="DM Sans"/>
                <a:sym typeface="DM Sans"/>
              </a:rPr>
              <a:t> durante el embarazo, el parto o el puerperio.</a:t>
            </a:r>
          </a:p>
        </p:txBody>
      </p:sp>
      <p:sp>
        <p:nvSpPr>
          <p:cNvPr name="TextBox 13" id="13"/>
          <p:cNvSpPr txBox="true"/>
          <p:nvPr/>
        </p:nvSpPr>
        <p:spPr>
          <a:xfrm rot="0">
            <a:off x="4841949" y="420930"/>
            <a:ext cx="9544583" cy="1077844"/>
          </a:xfrm>
          <a:prstGeom prst="rect">
            <a:avLst/>
          </a:prstGeom>
        </p:spPr>
        <p:txBody>
          <a:bodyPr anchor="t" rtlCol="false" tIns="0" lIns="0" bIns="0" rIns="0">
            <a:spAutoFit/>
          </a:bodyPr>
          <a:lstStyle/>
          <a:p>
            <a:pPr algn="ctr">
              <a:lnSpc>
                <a:spcPts val="8841"/>
              </a:lnSpc>
            </a:pPr>
            <a:r>
              <a:rPr lang="en-US" b="true" sz="6315">
                <a:solidFill>
                  <a:srgbClr val="000000"/>
                </a:solidFill>
                <a:latin typeface="Luktao Bold"/>
                <a:ea typeface="Luktao Bold"/>
                <a:cs typeface="Luktao Bold"/>
                <a:sym typeface="Luktao Bold"/>
              </a:rPr>
              <a:t>CAUSAS DEL EMBARAZO</a:t>
            </a:r>
          </a:p>
        </p:txBody>
      </p:sp>
      <p:sp>
        <p:nvSpPr>
          <p:cNvPr name="TextBox 14" id="14"/>
          <p:cNvSpPr txBox="true"/>
          <p:nvPr/>
        </p:nvSpPr>
        <p:spPr>
          <a:xfrm rot="0">
            <a:off x="12115371" y="5379012"/>
            <a:ext cx="3052487" cy="613410"/>
          </a:xfrm>
          <a:prstGeom prst="rect">
            <a:avLst/>
          </a:prstGeom>
        </p:spPr>
        <p:txBody>
          <a:bodyPr anchor="t" rtlCol="false" tIns="0" lIns="0" bIns="0" rIns="0">
            <a:spAutoFit/>
          </a:bodyPr>
          <a:lstStyle/>
          <a:p>
            <a:pPr algn="ctr">
              <a:lnSpc>
                <a:spcPts val="5040"/>
              </a:lnSpc>
            </a:pPr>
            <a:r>
              <a:rPr lang="en-US" sz="3600" spc="-72">
                <a:solidFill>
                  <a:srgbClr val="000000"/>
                </a:solidFill>
                <a:latin typeface="Sniglet"/>
                <a:ea typeface="Sniglet"/>
                <a:cs typeface="Sniglet"/>
                <a:sym typeface="Sniglet"/>
              </a:rPr>
              <a:t>causa indirecta</a:t>
            </a:r>
          </a:p>
        </p:txBody>
      </p:sp>
      <p:sp>
        <p:nvSpPr>
          <p:cNvPr name="TextBox 15" id="15"/>
          <p:cNvSpPr txBox="true"/>
          <p:nvPr/>
        </p:nvSpPr>
        <p:spPr>
          <a:xfrm rot="0">
            <a:off x="10181223" y="6015762"/>
            <a:ext cx="7470137" cy="2591664"/>
          </a:xfrm>
          <a:prstGeom prst="rect">
            <a:avLst/>
          </a:prstGeom>
        </p:spPr>
        <p:txBody>
          <a:bodyPr anchor="t" rtlCol="false" tIns="0" lIns="0" bIns="0" rIns="0">
            <a:spAutoFit/>
          </a:bodyPr>
          <a:lstStyle/>
          <a:p>
            <a:pPr algn="just" marL="0" indent="0" lvl="0">
              <a:lnSpc>
                <a:spcPts val="4141"/>
              </a:lnSpc>
              <a:spcBef>
                <a:spcPct val="0"/>
              </a:spcBef>
            </a:pPr>
            <a:r>
              <a:rPr lang="en-US" sz="2706">
                <a:solidFill>
                  <a:srgbClr val="010204"/>
                </a:solidFill>
                <a:latin typeface="DM Sans"/>
                <a:ea typeface="DM Sans"/>
                <a:cs typeface="DM Sans"/>
                <a:sym typeface="DM Sans"/>
              </a:rPr>
              <a:t>Se refiere a las defunciones de mujeres que ocurren debido a </a:t>
            </a:r>
            <a:r>
              <a:rPr lang="en-US" b="true" sz="2706" u="sng">
                <a:solidFill>
                  <a:srgbClr val="010204"/>
                </a:solidFill>
                <a:latin typeface="DM Sans Bold"/>
                <a:ea typeface="DM Sans Bold"/>
                <a:cs typeface="DM Sans Bold"/>
                <a:sym typeface="DM Sans Bold"/>
              </a:rPr>
              <a:t>enfermedades preexistentes</a:t>
            </a:r>
            <a:r>
              <a:rPr lang="en-US" sz="2706">
                <a:solidFill>
                  <a:srgbClr val="010204"/>
                </a:solidFill>
                <a:latin typeface="DM Sans"/>
                <a:ea typeface="DM Sans"/>
                <a:cs typeface="DM Sans"/>
                <a:sym typeface="DM Sans"/>
              </a:rPr>
              <a:t> o que se desarrollan durante el embarazo, pero que no son causadas directamente por complicaciones obstétricas.</a:t>
            </a:r>
          </a:p>
        </p:txBody>
      </p:sp>
      <p:sp>
        <p:nvSpPr>
          <p:cNvPr name="Freeform 16" id="16"/>
          <p:cNvSpPr/>
          <p:nvPr/>
        </p:nvSpPr>
        <p:spPr>
          <a:xfrm flipH="false" flipV="false" rot="-5400000">
            <a:off x="5085442" y="5107981"/>
            <a:ext cx="7919257" cy="605404"/>
          </a:xfrm>
          <a:custGeom>
            <a:avLst/>
            <a:gdLst/>
            <a:ahLst/>
            <a:cxnLst/>
            <a:rect r="r" b="b" t="t" l="l"/>
            <a:pathLst>
              <a:path h="605404" w="7919257">
                <a:moveTo>
                  <a:pt x="0" y="0"/>
                </a:moveTo>
                <a:lnTo>
                  <a:pt x="7919257" y="0"/>
                </a:lnTo>
                <a:lnTo>
                  <a:pt x="7919257" y="605404"/>
                </a:lnTo>
                <a:lnTo>
                  <a:pt x="0" y="605404"/>
                </a:lnTo>
                <a:lnTo>
                  <a:pt x="0" y="0"/>
                </a:lnTo>
                <a:close/>
              </a:path>
            </a:pathLst>
          </a:custGeom>
          <a:blipFill>
            <a:blip r:embed="rId9"/>
            <a:stretch>
              <a:fillRect l="0" t="-15313" r="-3629" b="-15313"/>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grpSp>
        <p:nvGrpSpPr>
          <p:cNvPr name="Group 7" id="7"/>
          <p:cNvGrpSpPr/>
          <p:nvPr/>
        </p:nvGrpSpPr>
        <p:grpSpPr>
          <a:xfrm rot="0">
            <a:off x="710674" y="4002296"/>
            <a:ext cx="16866652" cy="3933872"/>
            <a:chOff x="0" y="0"/>
            <a:chExt cx="22488870" cy="5245163"/>
          </a:xfrm>
        </p:grpSpPr>
        <p:grpSp>
          <p:nvGrpSpPr>
            <p:cNvPr name="Group 8" id="8"/>
            <p:cNvGrpSpPr/>
            <p:nvPr/>
          </p:nvGrpSpPr>
          <p:grpSpPr>
            <a:xfrm rot="0">
              <a:off x="0" y="1861077"/>
              <a:ext cx="4146457" cy="3384086"/>
              <a:chOff x="0" y="0"/>
              <a:chExt cx="1139421" cy="929926"/>
            </a:xfrm>
          </p:grpSpPr>
          <p:sp>
            <p:nvSpPr>
              <p:cNvPr name="Freeform 9" id="9"/>
              <p:cNvSpPr/>
              <p:nvPr/>
            </p:nvSpPr>
            <p:spPr>
              <a:xfrm flipH="false" flipV="false" rot="0">
                <a:off x="0" y="0"/>
                <a:ext cx="1139421" cy="929926"/>
              </a:xfrm>
              <a:custGeom>
                <a:avLst/>
                <a:gdLst/>
                <a:ahLst/>
                <a:cxnLst/>
                <a:rect r="r" b="b" t="t" l="l"/>
                <a:pathLst>
                  <a:path h="929926" w="1139421">
                    <a:moveTo>
                      <a:pt x="22405" y="0"/>
                    </a:moveTo>
                    <a:lnTo>
                      <a:pt x="1117015" y="0"/>
                    </a:lnTo>
                    <a:cubicBezTo>
                      <a:pt x="1122957" y="0"/>
                      <a:pt x="1128656" y="2361"/>
                      <a:pt x="1132858" y="6562"/>
                    </a:cubicBezTo>
                    <a:cubicBezTo>
                      <a:pt x="1137060" y="10764"/>
                      <a:pt x="1139421" y="16463"/>
                      <a:pt x="1139421" y="22405"/>
                    </a:cubicBezTo>
                    <a:lnTo>
                      <a:pt x="1139421" y="907520"/>
                    </a:lnTo>
                    <a:cubicBezTo>
                      <a:pt x="1139421" y="913463"/>
                      <a:pt x="1137060" y="919162"/>
                      <a:pt x="1132858" y="923363"/>
                    </a:cubicBezTo>
                    <a:cubicBezTo>
                      <a:pt x="1128656" y="927565"/>
                      <a:pt x="1122957" y="929926"/>
                      <a:pt x="1117015" y="929926"/>
                    </a:cubicBezTo>
                    <a:lnTo>
                      <a:pt x="22405" y="929926"/>
                    </a:lnTo>
                    <a:cubicBezTo>
                      <a:pt x="16463" y="929926"/>
                      <a:pt x="10764" y="927565"/>
                      <a:pt x="6562" y="923363"/>
                    </a:cubicBezTo>
                    <a:cubicBezTo>
                      <a:pt x="2361" y="919162"/>
                      <a:pt x="0" y="913463"/>
                      <a:pt x="0" y="907520"/>
                    </a:cubicBezTo>
                    <a:lnTo>
                      <a:pt x="0" y="22405"/>
                    </a:lnTo>
                    <a:cubicBezTo>
                      <a:pt x="0" y="16463"/>
                      <a:pt x="2361" y="10764"/>
                      <a:pt x="6562" y="6562"/>
                    </a:cubicBezTo>
                    <a:cubicBezTo>
                      <a:pt x="10764" y="2361"/>
                      <a:pt x="16463" y="0"/>
                      <a:pt x="22405" y="0"/>
                    </a:cubicBezTo>
                    <a:close/>
                  </a:path>
                </a:pathLst>
              </a:custGeom>
              <a:solidFill>
                <a:srgbClr val="21C2D1"/>
              </a:solidFill>
              <a:ln cap="sq">
                <a:noFill/>
                <a:prstDash val="solid"/>
                <a:miter/>
              </a:ln>
            </p:spPr>
          </p:sp>
          <p:sp>
            <p:nvSpPr>
              <p:cNvPr name="TextBox 10" id="10"/>
              <p:cNvSpPr txBox="true"/>
              <p:nvPr/>
            </p:nvSpPr>
            <p:spPr>
              <a:xfrm>
                <a:off x="0" y="-47625"/>
                <a:ext cx="1139421" cy="977551"/>
              </a:xfrm>
              <a:prstGeom prst="rect">
                <a:avLst/>
              </a:prstGeom>
            </p:spPr>
            <p:txBody>
              <a:bodyPr anchor="ctr" rtlCol="false" tIns="0" lIns="0" bIns="0" rIns="0"/>
              <a:lstStyle/>
              <a:p>
                <a:pPr algn="ctr" marL="0" indent="0" lvl="1">
                  <a:lnSpc>
                    <a:spcPts val="2729"/>
                  </a:lnSpc>
                  <a:spcBef>
                    <a:spcPct val="0"/>
                  </a:spcBef>
                </a:pPr>
              </a:p>
            </p:txBody>
          </p:sp>
        </p:grpSp>
        <p:grpSp>
          <p:nvGrpSpPr>
            <p:cNvPr name="Group 11" id="11"/>
            <p:cNvGrpSpPr/>
            <p:nvPr/>
          </p:nvGrpSpPr>
          <p:grpSpPr>
            <a:xfrm rot="0">
              <a:off x="4564306" y="1861077"/>
              <a:ext cx="4146457" cy="2691795"/>
              <a:chOff x="0" y="0"/>
              <a:chExt cx="1139421" cy="739688"/>
            </a:xfrm>
          </p:grpSpPr>
          <p:sp>
            <p:nvSpPr>
              <p:cNvPr name="Freeform 12" id="12"/>
              <p:cNvSpPr/>
              <p:nvPr/>
            </p:nvSpPr>
            <p:spPr>
              <a:xfrm flipH="false" flipV="false" rot="0">
                <a:off x="0" y="0"/>
                <a:ext cx="1139421" cy="739688"/>
              </a:xfrm>
              <a:custGeom>
                <a:avLst/>
                <a:gdLst/>
                <a:ahLst/>
                <a:cxnLst/>
                <a:rect r="r" b="b" t="t" l="l"/>
                <a:pathLst>
                  <a:path h="739688" w="1139421">
                    <a:moveTo>
                      <a:pt x="32363" y="0"/>
                    </a:moveTo>
                    <a:lnTo>
                      <a:pt x="1107057" y="0"/>
                    </a:lnTo>
                    <a:cubicBezTo>
                      <a:pt x="1124931" y="0"/>
                      <a:pt x="1139421" y="14490"/>
                      <a:pt x="1139421" y="32363"/>
                    </a:cubicBezTo>
                    <a:lnTo>
                      <a:pt x="1139421" y="707325"/>
                    </a:lnTo>
                    <a:cubicBezTo>
                      <a:pt x="1139421" y="725199"/>
                      <a:pt x="1124931" y="739688"/>
                      <a:pt x="1107057" y="739688"/>
                    </a:cubicBezTo>
                    <a:lnTo>
                      <a:pt x="32363" y="739688"/>
                    </a:lnTo>
                    <a:cubicBezTo>
                      <a:pt x="14490" y="739688"/>
                      <a:pt x="0" y="725199"/>
                      <a:pt x="0" y="707325"/>
                    </a:cubicBezTo>
                    <a:lnTo>
                      <a:pt x="0" y="32363"/>
                    </a:lnTo>
                    <a:cubicBezTo>
                      <a:pt x="0" y="14490"/>
                      <a:pt x="14490" y="0"/>
                      <a:pt x="32363" y="0"/>
                    </a:cubicBezTo>
                    <a:close/>
                  </a:path>
                </a:pathLst>
              </a:custGeom>
              <a:solidFill>
                <a:srgbClr val="FFAE39"/>
              </a:solidFill>
              <a:ln cap="sq">
                <a:noFill/>
                <a:prstDash val="solid"/>
                <a:miter/>
              </a:ln>
            </p:spPr>
          </p:sp>
          <p:sp>
            <p:nvSpPr>
              <p:cNvPr name="TextBox 13" id="13"/>
              <p:cNvSpPr txBox="true"/>
              <p:nvPr/>
            </p:nvSpPr>
            <p:spPr>
              <a:xfrm>
                <a:off x="0" y="-47625"/>
                <a:ext cx="1139421" cy="787313"/>
              </a:xfrm>
              <a:prstGeom prst="rect">
                <a:avLst/>
              </a:prstGeom>
            </p:spPr>
            <p:txBody>
              <a:bodyPr anchor="ctr" rtlCol="false" tIns="0" lIns="0" bIns="0" rIns="0"/>
              <a:lstStyle/>
              <a:p>
                <a:pPr algn="ctr" marL="0" indent="0" lvl="1">
                  <a:lnSpc>
                    <a:spcPts val="2729"/>
                  </a:lnSpc>
                  <a:spcBef>
                    <a:spcPct val="0"/>
                  </a:spcBef>
                </a:pPr>
              </a:p>
            </p:txBody>
          </p:sp>
        </p:grpSp>
        <p:grpSp>
          <p:nvGrpSpPr>
            <p:cNvPr name="Group 14" id="14"/>
            <p:cNvGrpSpPr/>
            <p:nvPr/>
          </p:nvGrpSpPr>
          <p:grpSpPr>
            <a:xfrm rot="0">
              <a:off x="9129863" y="1861077"/>
              <a:ext cx="4146457" cy="3384086"/>
              <a:chOff x="0" y="0"/>
              <a:chExt cx="1139421" cy="929926"/>
            </a:xfrm>
          </p:grpSpPr>
          <p:sp>
            <p:nvSpPr>
              <p:cNvPr name="Freeform 15" id="15"/>
              <p:cNvSpPr/>
              <p:nvPr/>
            </p:nvSpPr>
            <p:spPr>
              <a:xfrm flipH="false" flipV="false" rot="0">
                <a:off x="0" y="0"/>
                <a:ext cx="1139421" cy="929926"/>
              </a:xfrm>
              <a:custGeom>
                <a:avLst/>
                <a:gdLst/>
                <a:ahLst/>
                <a:cxnLst/>
                <a:rect r="r" b="b" t="t" l="l"/>
                <a:pathLst>
                  <a:path h="929926" w="1139421">
                    <a:moveTo>
                      <a:pt x="32363" y="0"/>
                    </a:moveTo>
                    <a:lnTo>
                      <a:pt x="1107057" y="0"/>
                    </a:lnTo>
                    <a:cubicBezTo>
                      <a:pt x="1124931" y="0"/>
                      <a:pt x="1139421" y="14490"/>
                      <a:pt x="1139421" y="32363"/>
                    </a:cubicBezTo>
                    <a:lnTo>
                      <a:pt x="1139421" y="897562"/>
                    </a:lnTo>
                    <a:cubicBezTo>
                      <a:pt x="1139421" y="915436"/>
                      <a:pt x="1124931" y="929926"/>
                      <a:pt x="1107057" y="929926"/>
                    </a:cubicBezTo>
                    <a:lnTo>
                      <a:pt x="32363" y="929926"/>
                    </a:lnTo>
                    <a:cubicBezTo>
                      <a:pt x="14490" y="929926"/>
                      <a:pt x="0" y="915436"/>
                      <a:pt x="0" y="897562"/>
                    </a:cubicBezTo>
                    <a:lnTo>
                      <a:pt x="0" y="32363"/>
                    </a:lnTo>
                    <a:cubicBezTo>
                      <a:pt x="0" y="14490"/>
                      <a:pt x="14490" y="0"/>
                      <a:pt x="32363" y="0"/>
                    </a:cubicBezTo>
                    <a:close/>
                  </a:path>
                </a:pathLst>
              </a:custGeom>
              <a:solidFill>
                <a:srgbClr val="E82D8F"/>
              </a:solidFill>
              <a:ln cap="sq">
                <a:noFill/>
                <a:prstDash val="solid"/>
                <a:miter/>
              </a:ln>
            </p:spPr>
          </p:sp>
          <p:sp>
            <p:nvSpPr>
              <p:cNvPr name="TextBox 16" id="16"/>
              <p:cNvSpPr txBox="true"/>
              <p:nvPr/>
            </p:nvSpPr>
            <p:spPr>
              <a:xfrm>
                <a:off x="0" y="-47625"/>
                <a:ext cx="1139421" cy="977551"/>
              </a:xfrm>
              <a:prstGeom prst="rect">
                <a:avLst/>
              </a:prstGeom>
            </p:spPr>
            <p:txBody>
              <a:bodyPr anchor="ctr" rtlCol="false" tIns="0" lIns="0" bIns="0" rIns="0"/>
              <a:lstStyle/>
              <a:p>
                <a:pPr algn="ctr" marL="0" indent="0" lvl="1">
                  <a:lnSpc>
                    <a:spcPts val="2729"/>
                  </a:lnSpc>
                  <a:spcBef>
                    <a:spcPct val="0"/>
                  </a:spcBef>
                </a:pPr>
              </a:p>
            </p:txBody>
          </p:sp>
        </p:grpSp>
        <p:grpSp>
          <p:nvGrpSpPr>
            <p:cNvPr name="Group 17" id="17"/>
            <p:cNvGrpSpPr/>
            <p:nvPr/>
          </p:nvGrpSpPr>
          <p:grpSpPr>
            <a:xfrm rot="0">
              <a:off x="13695420" y="1861077"/>
              <a:ext cx="4146457" cy="2973038"/>
              <a:chOff x="0" y="0"/>
              <a:chExt cx="1139421" cy="816972"/>
            </a:xfrm>
          </p:grpSpPr>
          <p:sp>
            <p:nvSpPr>
              <p:cNvPr name="Freeform 18" id="18"/>
              <p:cNvSpPr/>
              <p:nvPr/>
            </p:nvSpPr>
            <p:spPr>
              <a:xfrm flipH="false" flipV="false" rot="0">
                <a:off x="0" y="0"/>
                <a:ext cx="1139421" cy="816972"/>
              </a:xfrm>
              <a:custGeom>
                <a:avLst/>
                <a:gdLst/>
                <a:ahLst/>
                <a:cxnLst/>
                <a:rect r="r" b="b" t="t" l="l"/>
                <a:pathLst>
                  <a:path h="816972" w="1139421">
                    <a:moveTo>
                      <a:pt x="32363" y="0"/>
                    </a:moveTo>
                    <a:lnTo>
                      <a:pt x="1107057" y="0"/>
                    </a:lnTo>
                    <a:cubicBezTo>
                      <a:pt x="1124931" y="0"/>
                      <a:pt x="1139421" y="14490"/>
                      <a:pt x="1139421" y="32363"/>
                    </a:cubicBezTo>
                    <a:lnTo>
                      <a:pt x="1139421" y="784609"/>
                    </a:lnTo>
                    <a:cubicBezTo>
                      <a:pt x="1139421" y="802483"/>
                      <a:pt x="1124931" y="816972"/>
                      <a:pt x="1107057" y="816972"/>
                    </a:cubicBezTo>
                    <a:lnTo>
                      <a:pt x="32363" y="816972"/>
                    </a:lnTo>
                    <a:cubicBezTo>
                      <a:pt x="14490" y="816972"/>
                      <a:pt x="0" y="802483"/>
                      <a:pt x="0" y="784609"/>
                    </a:cubicBezTo>
                    <a:lnTo>
                      <a:pt x="0" y="32363"/>
                    </a:lnTo>
                    <a:cubicBezTo>
                      <a:pt x="0" y="14490"/>
                      <a:pt x="14490" y="0"/>
                      <a:pt x="32363" y="0"/>
                    </a:cubicBezTo>
                    <a:close/>
                  </a:path>
                </a:pathLst>
              </a:custGeom>
              <a:solidFill>
                <a:srgbClr val="9B33E5"/>
              </a:solidFill>
              <a:ln cap="sq">
                <a:noFill/>
                <a:prstDash val="solid"/>
                <a:miter/>
              </a:ln>
            </p:spPr>
          </p:sp>
          <p:sp>
            <p:nvSpPr>
              <p:cNvPr name="TextBox 19" id="19"/>
              <p:cNvSpPr txBox="true"/>
              <p:nvPr/>
            </p:nvSpPr>
            <p:spPr>
              <a:xfrm>
                <a:off x="0" y="-47625"/>
                <a:ext cx="1139421" cy="864597"/>
              </a:xfrm>
              <a:prstGeom prst="rect">
                <a:avLst/>
              </a:prstGeom>
            </p:spPr>
            <p:txBody>
              <a:bodyPr anchor="ctr" rtlCol="false" tIns="0" lIns="0" bIns="0" rIns="0"/>
              <a:lstStyle/>
              <a:p>
                <a:pPr algn="ctr" marL="0" indent="0" lvl="1">
                  <a:lnSpc>
                    <a:spcPts val="2729"/>
                  </a:lnSpc>
                  <a:spcBef>
                    <a:spcPct val="0"/>
                  </a:spcBef>
                </a:pPr>
              </a:p>
            </p:txBody>
          </p:sp>
        </p:grpSp>
        <p:grpSp>
          <p:nvGrpSpPr>
            <p:cNvPr name="Group 20" id="20"/>
            <p:cNvGrpSpPr>
              <a:grpSpLocks noChangeAspect="true"/>
            </p:cNvGrpSpPr>
            <p:nvPr/>
          </p:nvGrpSpPr>
          <p:grpSpPr>
            <a:xfrm rot="0">
              <a:off x="430108" y="0"/>
              <a:ext cx="3286242" cy="3286242"/>
              <a:chOff x="0" y="0"/>
              <a:chExt cx="14840029" cy="14840029"/>
            </a:xfrm>
          </p:grpSpPr>
          <p:sp>
            <p:nvSpPr>
              <p:cNvPr name="Freeform 21" id="21"/>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21C2D1"/>
              </a:solidFill>
            </p:spPr>
          </p:sp>
          <p:sp>
            <p:nvSpPr>
              <p:cNvPr name="Freeform 22" id="22"/>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6EA"/>
              </a:solidFill>
            </p:spPr>
          </p:sp>
          <p:sp>
            <p:nvSpPr>
              <p:cNvPr name="Freeform 23" id="23"/>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7"/>
                <a:stretch>
                  <a:fillRect l="-24597" t="0" r="-24597" b="0"/>
                </a:stretch>
              </a:blipFill>
            </p:spPr>
          </p:sp>
        </p:grpSp>
        <p:grpSp>
          <p:nvGrpSpPr>
            <p:cNvPr name="Group 24" id="24"/>
            <p:cNvGrpSpPr>
              <a:grpSpLocks noChangeAspect="true"/>
            </p:cNvGrpSpPr>
            <p:nvPr/>
          </p:nvGrpSpPr>
          <p:grpSpPr>
            <a:xfrm rot="0">
              <a:off x="4994414" y="0"/>
              <a:ext cx="3286242" cy="3286242"/>
              <a:chOff x="0" y="0"/>
              <a:chExt cx="14840029" cy="14840029"/>
            </a:xfrm>
          </p:grpSpPr>
          <p:sp>
            <p:nvSpPr>
              <p:cNvPr name="Freeform 25" id="25"/>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FAE39"/>
              </a:solidFill>
            </p:spPr>
          </p:sp>
          <p:sp>
            <p:nvSpPr>
              <p:cNvPr name="Freeform 26" id="26"/>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6EA"/>
              </a:solidFill>
            </p:spPr>
          </p:sp>
          <p:sp>
            <p:nvSpPr>
              <p:cNvPr name="Freeform 27" id="27"/>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8"/>
                <a:stretch>
                  <a:fillRect l="-24597" t="0" r="-24597" b="0"/>
                </a:stretch>
              </a:blipFill>
            </p:spPr>
          </p:sp>
        </p:grpSp>
        <p:grpSp>
          <p:nvGrpSpPr>
            <p:cNvPr name="Group 28" id="28"/>
            <p:cNvGrpSpPr>
              <a:grpSpLocks noChangeAspect="true"/>
            </p:cNvGrpSpPr>
            <p:nvPr/>
          </p:nvGrpSpPr>
          <p:grpSpPr>
            <a:xfrm rot="0">
              <a:off x="9559971" y="0"/>
              <a:ext cx="3286242" cy="3286242"/>
              <a:chOff x="0" y="0"/>
              <a:chExt cx="14840029" cy="14840029"/>
            </a:xfrm>
          </p:grpSpPr>
          <p:sp>
            <p:nvSpPr>
              <p:cNvPr name="Freeform 29" id="29"/>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E82D8F"/>
              </a:solidFill>
            </p:spPr>
          </p:sp>
          <p:sp>
            <p:nvSpPr>
              <p:cNvPr name="Freeform 30" id="30"/>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6EA"/>
              </a:solidFill>
            </p:spPr>
          </p:sp>
          <p:sp>
            <p:nvSpPr>
              <p:cNvPr name="Freeform 31" id="31"/>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9"/>
                <a:stretch>
                  <a:fillRect l="-24597" t="0" r="-24597" b="0"/>
                </a:stretch>
              </a:blipFill>
            </p:spPr>
          </p:sp>
        </p:grpSp>
        <p:grpSp>
          <p:nvGrpSpPr>
            <p:cNvPr name="Group 32" id="32"/>
            <p:cNvGrpSpPr>
              <a:grpSpLocks noChangeAspect="true"/>
            </p:cNvGrpSpPr>
            <p:nvPr/>
          </p:nvGrpSpPr>
          <p:grpSpPr>
            <a:xfrm rot="0">
              <a:off x="14125528" y="0"/>
              <a:ext cx="3286242" cy="3286242"/>
              <a:chOff x="0" y="0"/>
              <a:chExt cx="14840029" cy="14840029"/>
            </a:xfrm>
          </p:grpSpPr>
          <p:sp>
            <p:nvSpPr>
              <p:cNvPr name="Freeform 33" id="33"/>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9B33E5"/>
              </a:solidFill>
            </p:spPr>
          </p:sp>
          <p:sp>
            <p:nvSpPr>
              <p:cNvPr name="Freeform 34" id="34"/>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6EA"/>
              </a:solidFill>
            </p:spPr>
          </p:sp>
          <p:sp>
            <p:nvSpPr>
              <p:cNvPr name="Freeform 35" id="35"/>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0"/>
                <a:stretch>
                  <a:fillRect l="-24597" t="0" r="-24597" b="0"/>
                </a:stretch>
              </a:blipFill>
            </p:spPr>
          </p:sp>
        </p:grpSp>
        <p:grpSp>
          <p:nvGrpSpPr>
            <p:cNvPr name="Group 36" id="36"/>
            <p:cNvGrpSpPr/>
            <p:nvPr/>
          </p:nvGrpSpPr>
          <p:grpSpPr>
            <a:xfrm rot="0">
              <a:off x="18342413" y="1861077"/>
              <a:ext cx="4146457" cy="3384086"/>
              <a:chOff x="0" y="0"/>
              <a:chExt cx="1139421" cy="929926"/>
            </a:xfrm>
          </p:grpSpPr>
          <p:sp>
            <p:nvSpPr>
              <p:cNvPr name="Freeform 37" id="37"/>
              <p:cNvSpPr/>
              <p:nvPr/>
            </p:nvSpPr>
            <p:spPr>
              <a:xfrm flipH="false" flipV="false" rot="0">
                <a:off x="0" y="0"/>
                <a:ext cx="1139421" cy="929926"/>
              </a:xfrm>
              <a:custGeom>
                <a:avLst/>
                <a:gdLst/>
                <a:ahLst/>
                <a:cxnLst/>
                <a:rect r="r" b="b" t="t" l="l"/>
                <a:pathLst>
                  <a:path h="929926" w="1139421">
                    <a:moveTo>
                      <a:pt x="32363" y="0"/>
                    </a:moveTo>
                    <a:lnTo>
                      <a:pt x="1107057" y="0"/>
                    </a:lnTo>
                    <a:cubicBezTo>
                      <a:pt x="1124931" y="0"/>
                      <a:pt x="1139421" y="14490"/>
                      <a:pt x="1139421" y="32363"/>
                    </a:cubicBezTo>
                    <a:lnTo>
                      <a:pt x="1139421" y="897562"/>
                    </a:lnTo>
                    <a:cubicBezTo>
                      <a:pt x="1139421" y="915436"/>
                      <a:pt x="1124931" y="929926"/>
                      <a:pt x="1107057" y="929926"/>
                    </a:cubicBezTo>
                    <a:lnTo>
                      <a:pt x="32363" y="929926"/>
                    </a:lnTo>
                    <a:cubicBezTo>
                      <a:pt x="14490" y="929926"/>
                      <a:pt x="0" y="915436"/>
                      <a:pt x="0" y="897562"/>
                    </a:cubicBezTo>
                    <a:lnTo>
                      <a:pt x="0" y="32363"/>
                    </a:lnTo>
                    <a:cubicBezTo>
                      <a:pt x="0" y="14490"/>
                      <a:pt x="14490" y="0"/>
                      <a:pt x="32363" y="0"/>
                    </a:cubicBezTo>
                    <a:close/>
                  </a:path>
                </a:pathLst>
              </a:custGeom>
              <a:solidFill>
                <a:srgbClr val="47AAAA"/>
              </a:solidFill>
              <a:ln cap="sq">
                <a:noFill/>
                <a:prstDash val="solid"/>
                <a:miter/>
              </a:ln>
            </p:spPr>
          </p:sp>
          <p:sp>
            <p:nvSpPr>
              <p:cNvPr name="TextBox 38" id="38"/>
              <p:cNvSpPr txBox="true"/>
              <p:nvPr/>
            </p:nvSpPr>
            <p:spPr>
              <a:xfrm>
                <a:off x="0" y="-47625"/>
                <a:ext cx="1139421" cy="977551"/>
              </a:xfrm>
              <a:prstGeom prst="rect">
                <a:avLst/>
              </a:prstGeom>
            </p:spPr>
            <p:txBody>
              <a:bodyPr anchor="ctr" rtlCol="false" tIns="0" lIns="0" bIns="0" rIns="0"/>
              <a:lstStyle/>
              <a:p>
                <a:pPr algn="ctr" marL="0" indent="0" lvl="1">
                  <a:lnSpc>
                    <a:spcPts val="2729"/>
                  </a:lnSpc>
                  <a:spcBef>
                    <a:spcPct val="0"/>
                  </a:spcBef>
                </a:pPr>
              </a:p>
            </p:txBody>
          </p:sp>
        </p:grpSp>
        <p:grpSp>
          <p:nvGrpSpPr>
            <p:cNvPr name="Group 39" id="39"/>
            <p:cNvGrpSpPr>
              <a:grpSpLocks noChangeAspect="true"/>
            </p:cNvGrpSpPr>
            <p:nvPr/>
          </p:nvGrpSpPr>
          <p:grpSpPr>
            <a:xfrm rot="0">
              <a:off x="18772520" y="0"/>
              <a:ext cx="3286242" cy="3286242"/>
              <a:chOff x="0" y="0"/>
              <a:chExt cx="14840029" cy="14840029"/>
            </a:xfrm>
          </p:grpSpPr>
          <p:sp>
            <p:nvSpPr>
              <p:cNvPr name="Freeform 40" id="40"/>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21C2D1"/>
              </a:solidFill>
            </p:spPr>
          </p:sp>
          <p:sp>
            <p:nvSpPr>
              <p:cNvPr name="Freeform 41" id="41"/>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6EA"/>
              </a:solidFill>
            </p:spPr>
          </p:sp>
          <p:sp>
            <p:nvSpPr>
              <p:cNvPr name="Freeform 42" id="42"/>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1"/>
                <a:stretch>
                  <a:fillRect l="-24597" t="0" r="-24597" b="0"/>
                </a:stretch>
              </a:blipFill>
            </p:spPr>
          </p:sp>
        </p:grpSp>
        <p:sp>
          <p:nvSpPr>
            <p:cNvPr name="TextBox 43" id="43"/>
            <p:cNvSpPr txBox="true"/>
            <p:nvPr/>
          </p:nvSpPr>
          <p:spPr>
            <a:xfrm rot="0">
              <a:off x="230911" y="3385850"/>
              <a:ext cx="3726100" cy="1098944"/>
            </a:xfrm>
            <a:prstGeom prst="rect">
              <a:avLst/>
            </a:prstGeom>
          </p:spPr>
          <p:txBody>
            <a:bodyPr anchor="t" rtlCol="false" tIns="0" lIns="0" bIns="0" rIns="0">
              <a:spAutoFit/>
            </a:bodyPr>
            <a:lstStyle/>
            <a:p>
              <a:pPr algn="ctr" marL="0" indent="0" lvl="1">
                <a:lnSpc>
                  <a:spcPts val="3396"/>
                </a:lnSpc>
                <a:spcBef>
                  <a:spcPct val="0"/>
                </a:spcBef>
              </a:pPr>
              <a:r>
                <a:rPr lang="en-US" b="true" sz="2425" spc="77">
                  <a:solidFill>
                    <a:srgbClr val="FFF6EA"/>
                  </a:solidFill>
                  <a:latin typeface="Nunito Bold"/>
                  <a:ea typeface="Nunito Bold"/>
                  <a:cs typeface="Nunito Bold"/>
                  <a:sym typeface="Nunito Bold"/>
                </a:rPr>
                <a:t>Hemorragias o sangrados graves.</a:t>
              </a:r>
            </a:p>
          </p:txBody>
        </p:sp>
        <p:sp>
          <p:nvSpPr>
            <p:cNvPr name="TextBox 44" id="44"/>
            <p:cNvSpPr txBox="true"/>
            <p:nvPr/>
          </p:nvSpPr>
          <p:spPr>
            <a:xfrm rot="0">
              <a:off x="4795217" y="3385850"/>
              <a:ext cx="3726100" cy="527444"/>
            </a:xfrm>
            <a:prstGeom prst="rect">
              <a:avLst/>
            </a:prstGeom>
          </p:spPr>
          <p:txBody>
            <a:bodyPr anchor="t" rtlCol="false" tIns="0" lIns="0" bIns="0" rIns="0">
              <a:spAutoFit/>
            </a:bodyPr>
            <a:lstStyle/>
            <a:p>
              <a:pPr algn="ctr" marL="0" indent="0" lvl="1">
                <a:lnSpc>
                  <a:spcPts val="3396"/>
                </a:lnSpc>
                <a:spcBef>
                  <a:spcPct val="0"/>
                </a:spcBef>
              </a:pPr>
              <a:r>
                <a:rPr lang="en-US" b="true" sz="2425" spc="77">
                  <a:solidFill>
                    <a:srgbClr val="FFF6EA"/>
                  </a:solidFill>
                  <a:latin typeface="Nunito Bold"/>
                  <a:ea typeface="Nunito Bold"/>
                  <a:cs typeface="Nunito Bold"/>
                  <a:sym typeface="Nunito Bold"/>
                </a:rPr>
                <a:t>las infecciones.</a:t>
              </a:r>
            </a:p>
          </p:txBody>
        </p:sp>
        <p:sp>
          <p:nvSpPr>
            <p:cNvPr name="TextBox 45" id="45"/>
            <p:cNvSpPr txBox="true"/>
            <p:nvPr/>
          </p:nvSpPr>
          <p:spPr>
            <a:xfrm rot="0">
              <a:off x="9360774" y="3385850"/>
              <a:ext cx="3726100" cy="1670444"/>
            </a:xfrm>
            <a:prstGeom prst="rect">
              <a:avLst/>
            </a:prstGeom>
          </p:spPr>
          <p:txBody>
            <a:bodyPr anchor="t" rtlCol="false" tIns="0" lIns="0" bIns="0" rIns="0">
              <a:spAutoFit/>
            </a:bodyPr>
            <a:lstStyle/>
            <a:p>
              <a:pPr algn="ctr" marL="0" indent="0" lvl="1">
                <a:lnSpc>
                  <a:spcPts val="3396"/>
                </a:lnSpc>
                <a:spcBef>
                  <a:spcPct val="0"/>
                </a:spcBef>
              </a:pPr>
              <a:r>
                <a:rPr lang="en-US" b="true" sz="2425" spc="77">
                  <a:solidFill>
                    <a:srgbClr val="FFF6EA"/>
                  </a:solidFill>
                  <a:latin typeface="Nunito Bold"/>
                  <a:ea typeface="Nunito Bold"/>
                  <a:cs typeface="Nunito Bold"/>
                  <a:sym typeface="Nunito Bold"/>
                </a:rPr>
                <a:t>La tenciòn arterial alta en el embarazo.</a:t>
              </a:r>
            </a:p>
          </p:txBody>
        </p:sp>
        <p:sp>
          <p:nvSpPr>
            <p:cNvPr name="TextBox 46" id="46"/>
            <p:cNvSpPr txBox="true"/>
            <p:nvPr/>
          </p:nvSpPr>
          <p:spPr>
            <a:xfrm rot="0">
              <a:off x="13926331" y="3385850"/>
              <a:ext cx="3726100" cy="1098944"/>
            </a:xfrm>
            <a:prstGeom prst="rect">
              <a:avLst/>
            </a:prstGeom>
          </p:spPr>
          <p:txBody>
            <a:bodyPr anchor="t" rtlCol="false" tIns="0" lIns="0" bIns="0" rIns="0">
              <a:spAutoFit/>
            </a:bodyPr>
            <a:lstStyle/>
            <a:p>
              <a:pPr algn="ctr" marL="0" indent="0" lvl="1">
                <a:lnSpc>
                  <a:spcPts val="3396"/>
                </a:lnSpc>
                <a:spcBef>
                  <a:spcPct val="0"/>
                </a:spcBef>
              </a:pPr>
              <a:r>
                <a:rPr lang="en-US" b="true" sz="2425" spc="77">
                  <a:solidFill>
                    <a:srgbClr val="FFF6EA"/>
                  </a:solidFill>
                  <a:latin typeface="Nunito Bold"/>
                  <a:ea typeface="Nunito Bold"/>
                  <a:cs typeface="Nunito Bold"/>
                  <a:sym typeface="Nunito Bold"/>
                </a:rPr>
                <a:t>Complicaciones en el parto</a:t>
              </a:r>
            </a:p>
          </p:txBody>
        </p:sp>
        <p:sp>
          <p:nvSpPr>
            <p:cNvPr name="TextBox 47" id="47"/>
            <p:cNvSpPr txBox="true"/>
            <p:nvPr/>
          </p:nvSpPr>
          <p:spPr>
            <a:xfrm rot="0">
              <a:off x="18573323" y="3385850"/>
              <a:ext cx="3726100" cy="1098944"/>
            </a:xfrm>
            <a:prstGeom prst="rect">
              <a:avLst/>
            </a:prstGeom>
          </p:spPr>
          <p:txBody>
            <a:bodyPr anchor="t" rtlCol="false" tIns="0" lIns="0" bIns="0" rIns="0">
              <a:spAutoFit/>
            </a:bodyPr>
            <a:lstStyle/>
            <a:p>
              <a:pPr algn="ctr" marL="0" indent="0" lvl="1">
                <a:lnSpc>
                  <a:spcPts val="3396"/>
                </a:lnSpc>
                <a:spcBef>
                  <a:spcPct val="0"/>
                </a:spcBef>
              </a:pPr>
              <a:r>
                <a:rPr lang="en-US" b="true" sz="2425" spc="77">
                  <a:solidFill>
                    <a:srgbClr val="FFF6EA"/>
                  </a:solidFill>
                  <a:latin typeface="Nunito Bold"/>
                  <a:ea typeface="Nunito Bold"/>
                  <a:cs typeface="Nunito Bold"/>
                  <a:sym typeface="Nunito Bold"/>
                </a:rPr>
                <a:t>Los abortos peligrosos.</a:t>
              </a:r>
            </a:p>
          </p:txBody>
        </p:sp>
      </p:grpSp>
      <p:sp>
        <p:nvSpPr>
          <p:cNvPr name="TextBox 48" id="48"/>
          <p:cNvSpPr txBox="true"/>
          <p:nvPr/>
        </p:nvSpPr>
        <p:spPr>
          <a:xfrm rot="0">
            <a:off x="4371709" y="1167306"/>
            <a:ext cx="9544583" cy="2192269"/>
          </a:xfrm>
          <a:prstGeom prst="rect">
            <a:avLst/>
          </a:prstGeom>
        </p:spPr>
        <p:txBody>
          <a:bodyPr anchor="t" rtlCol="false" tIns="0" lIns="0" bIns="0" rIns="0">
            <a:spAutoFit/>
          </a:bodyPr>
          <a:lstStyle/>
          <a:p>
            <a:pPr algn="ctr">
              <a:lnSpc>
                <a:spcPts val="8841"/>
              </a:lnSpc>
            </a:pPr>
            <a:r>
              <a:rPr lang="en-US" b="true" sz="6315">
                <a:solidFill>
                  <a:srgbClr val="000000"/>
                </a:solidFill>
                <a:latin typeface="Luktao Bold"/>
                <a:ea typeface="Luktao Bold"/>
                <a:cs typeface="Luktao Bold"/>
                <a:sym typeface="Luktao Bold"/>
              </a:rPr>
              <a:t>CAUSAS DE MORTALIDAD MATERNA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grpSp>
        <p:nvGrpSpPr>
          <p:cNvPr name="Group 7" id="7"/>
          <p:cNvGrpSpPr/>
          <p:nvPr/>
        </p:nvGrpSpPr>
        <p:grpSpPr>
          <a:xfrm rot="0">
            <a:off x="9684790" y="-249201"/>
            <a:ext cx="8874731" cy="8874731"/>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0" y="0"/>
                  </a:moveTo>
                  <a:cubicBezTo>
                    <a:pt x="0" y="3506470"/>
                    <a:pt x="2843530" y="6350000"/>
                    <a:pt x="6350000" y="6350000"/>
                  </a:cubicBezTo>
                  <a:lnTo>
                    <a:pt x="6350000" y="0"/>
                  </a:lnTo>
                  <a:lnTo>
                    <a:pt x="0" y="0"/>
                  </a:lnTo>
                  <a:close/>
                </a:path>
              </a:pathLst>
            </a:custGeom>
            <a:blipFill>
              <a:blip r:embed="rId7"/>
              <a:stretch>
                <a:fillRect l="-37719" t="0" r="-37719" b="0"/>
              </a:stretch>
            </a:blipFill>
            <a:ln w="200025" cap="sq">
              <a:solidFill>
                <a:srgbClr val="9B33E5"/>
              </a:solidFill>
              <a:prstDash val="solid"/>
              <a:miter/>
            </a:ln>
          </p:spPr>
        </p:sp>
      </p:grpSp>
      <p:grpSp>
        <p:nvGrpSpPr>
          <p:cNvPr name="Group 9" id="9"/>
          <p:cNvGrpSpPr/>
          <p:nvPr/>
        </p:nvGrpSpPr>
        <p:grpSpPr>
          <a:xfrm rot="0">
            <a:off x="1205058" y="2784616"/>
            <a:ext cx="9078373" cy="2085761"/>
            <a:chOff x="0" y="0"/>
            <a:chExt cx="12104497" cy="2781015"/>
          </a:xfrm>
        </p:grpSpPr>
        <p:grpSp>
          <p:nvGrpSpPr>
            <p:cNvPr name="Group 10" id="10"/>
            <p:cNvGrpSpPr/>
            <p:nvPr/>
          </p:nvGrpSpPr>
          <p:grpSpPr>
            <a:xfrm rot="0">
              <a:off x="0" y="0"/>
              <a:ext cx="343640" cy="2764179"/>
              <a:chOff x="0" y="0"/>
              <a:chExt cx="60710" cy="488340"/>
            </a:xfrm>
          </p:grpSpPr>
          <p:sp>
            <p:nvSpPr>
              <p:cNvPr name="Freeform 11" id="11"/>
              <p:cNvSpPr/>
              <p:nvPr/>
            </p:nvSpPr>
            <p:spPr>
              <a:xfrm flipH="false" flipV="false" rot="0">
                <a:off x="0" y="0"/>
                <a:ext cx="60710" cy="488340"/>
              </a:xfrm>
              <a:custGeom>
                <a:avLst/>
                <a:gdLst/>
                <a:ahLst/>
                <a:cxnLst/>
                <a:rect r="r" b="b" t="t" l="l"/>
                <a:pathLst>
                  <a:path h="488340" w="60710">
                    <a:moveTo>
                      <a:pt x="30355" y="0"/>
                    </a:moveTo>
                    <a:lnTo>
                      <a:pt x="30355" y="0"/>
                    </a:lnTo>
                    <a:cubicBezTo>
                      <a:pt x="47119" y="0"/>
                      <a:pt x="60710" y="13590"/>
                      <a:pt x="60710" y="30355"/>
                    </a:cubicBezTo>
                    <a:lnTo>
                      <a:pt x="60710" y="457985"/>
                    </a:lnTo>
                    <a:cubicBezTo>
                      <a:pt x="60710" y="474750"/>
                      <a:pt x="47119" y="488340"/>
                      <a:pt x="30355" y="488340"/>
                    </a:cubicBezTo>
                    <a:lnTo>
                      <a:pt x="30355" y="488340"/>
                    </a:lnTo>
                    <a:cubicBezTo>
                      <a:pt x="22304" y="488340"/>
                      <a:pt x="14583" y="485142"/>
                      <a:pt x="8891" y="479449"/>
                    </a:cubicBezTo>
                    <a:cubicBezTo>
                      <a:pt x="3198" y="473756"/>
                      <a:pt x="0" y="466036"/>
                      <a:pt x="0" y="457985"/>
                    </a:cubicBezTo>
                    <a:lnTo>
                      <a:pt x="0" y="30355"/>
                    </a:lnTo>
                    <a:cubicBezTo>
                      <a:pt x="0" y="22304"/>
                      <a:pt x="3198" y="14583"/>
                      <a:pt x="8891" y="8891"/>
                    </a:cubicBezTo>
                    <a:cubicBezTo>
                      <a:pt x="14583" y="3198"/>
                      <a:pt x="22304" y="0"/>
                      <a:pt x="30355" y="0"/>
                    </a:cubicBezTo>
                    <a:close/>
                  </a:path>
                </a:pathLst>
              </a:custGeom>
              <a:solidFill>
                <a:srgbClr val="21C2D1"/>
              </a:solidFill>
            </p:spPr>
          </p:sp>
          <p:sp>
            <p:nvSpPr>
              <p:cNvPr name="TextBox 12" id="12"/>
              <p:cNvSpPr txBox="true"/>
              <p:nvPr/>
            </p:nvSpPr>
            <p:spPr>
              <a:xfrm>
                <a:off x="0" y="-47625"/>
                <a:ext cx="60710" cy="535965"/>
              </a:xfrm>
              <a:prstGeom prst="rect">
                <a:avLst/>
              </a:prstGeom>
            </p:spPr>
            <p:txBody>
              <a:bodyPr anchor="ctr" rtlCol="false" tIns="0" lIns="0" bIns="0" rIns="0"/>
              <a:lstStyle/>
              <a:p>
                <a:pPr algn="ctr">
                  <a:lnSpc>
                    <a:spcPts val="2729"/>
                  </a:lnSpc>
                </a:pPr>
              </a:p>
            </p:txBody>
          </p:sp>
        </p:grpSp>
        <p:sp>
          <p:nvSpPr>
            <p:cNvPr name="TextBox 13" id="13"/>
            <p:cNvSpPr txBox="true"/>
            <p:nvPr/>
          </p:nvSpPr>
          <p:spPr>
            <a:xfrm rot="0">
              <a:off x="520042" y="19050"/>
              <a:ext cx="11584455" cy="2761965"/>
            </a:xfrm>
            <a:prstGeom prst="rect">
              <a:avLst/>
            </a:prstGeom>
          </p:spPr>
          <p:txBody>
            <a:bodyPr anchor="t" rtlCol="false" tIns="0" lIns="0" bIns="0" rIns="0">
              <a:spAutoFit/>
            </a:bodyPr>
            <a:lstStyle/>
            <a:p>
              <a:pPr algn="l" marL="0" indent="0" lvl="1">
                <a:lnSpc>
                  <a:spcPts val="2754"/>
                </a:lnSpc>
              </a:pPr>
              <a:r>
                <a:rPr lang="en-US" sz="2481" spc="119">
                  <a:solidFill>
                    <a:srgbClr val="202330"/>
                  </a:solidFill>
                  <a:latin typeface="Nunito"/>
                  <a:ea typeface="Nunito"/>
                  <a:cs typeface="Nunito"/>
                  <a:sym typeface="Nunito"/>
                </a:rPr>
                <a:t>En Colombia de acuerdo a la </a:t>
              </a:r>
              <a:r>
                <a:rPr lang="en-US" b="true" sz="2481" spc="119">
                  <a:solidFill>
                    <a:srgbClr val="202330"/>
                  </a:solidFill>
                  <a:latin typeface="Nunito Bold"/>
                  <a:ea typeface="Nunito Bold"/>
                  <a:cs typeface="Nunito Bold"/>
                  <a:sym typeface="Nunito Bold"/>
                </a:rPr>
                <a:t>mortalidad materna</a:t>
              </a:r>
              <a:r>
                <a:rPr lang="en-US" sz="2481" spc="119">
                  <a:solidFill>
                    <a:srgbClr val="202330"/>
                  </a:solidFill>
                  <a:latin typeface="Nunito"/>
                  <a:ea typeface="Nunito"/>
                  <a:cs typeface="Nunito"/>
                  <a:sym typeface="Nunito"/>
                </a:rPr>
                <a:t> el 67,4 % de los casos corresponde a muertes maternas </a:t>
              </a:r>
              <a:r>
                <a:rPr lang="en-US" b="true" sz="2481" spc="119" u="sng">
                  <a:solidFill>
                    <a:srgbClr val="202330"/>
                  </a:solidFill>
                  <a:latin typeface="Nunito Bold"/>
                  <a:ea typeface="Nunito Bold"/>
                  <a:cs typeface="Nunito Bold"/>
                  <a:sym typeface="Nunito Bold"/>
                </a:rPr>
                <a:t>directas</a:t>
              </a:r>
              <a:r>
                <a:rPr lang="en-US" sz="2481" spc="119">
                  <a:solidFill>
                    <a:srgbClr val="202330"/>
                  </a:solidFill>
                  <a:latin typeface="Nunito"/>
                  <a:ea typeface="Nunito"/>
                  <a:cs typeface="Nunito"/>
                  <a:sym typeface="Nunito"/>
                </a:rPr>
                <a:t>, las principales causas fueron trastorno hipertensivo asociado al embarazo (19,6 %), hemorragia obstétrica (16,5 %) y evento tromboembólico (9,8 %)</a:t>
              </a:r>
            </a:p>
          </p:txBody>
        </p:sp>
      </p:grpSp>
      <p:grpSp>
        <p:nvGrpSpPr>
          <p:cNvPr name="Group 14" id="14"/>
          <p:cNvGrpSpPr/>
          <p:nvPr/>
        </p:nvGrpSpPr>
        <p:grpSpPr>
          <a:xfrm rot="0">
            <a:off x="1205058" y="5168169"/>
            <a:ext cx="257730" cy="3457361"/>
            <a:chOff x="0" y="0"/>
            <a:chExt cx="60710" cy="814403"/>
          </a:xfrm>
        </p:grpSpPr>
        <p:sp>
          <p:nvSpPr>
            <p:cNvPr name="Freeform 15" id="15"/>
            <p:cNvSpPr/>
            <p:nvPr/>
          </p:nvSpPr>
          <p:spPr>
            <a:xfrm flipH="false" flipV="false" rot="0">
              <a:off x="0" y="0"/>
              <a:ext cx="60710" cy="814403"/>
            </a:xfrm>
            <a:custGeom>
              <a:avLst/>
              <a:gdLst/>
              <a:ahLst/>
              <a:cxnLst/>
              <a:rect r="r" b="b" t="t" l="l"/>
              <a:pathLst>
                <a:path h="814403" w="60710">
                  <a:moveTo>
                    <a:pt x="30355" y="0"/>
                  </a:moveTo>
                  <a:lnTo>
                    <a:pt x="30355" y="0"/>
                  </a:lnTo>
                  <a:cubicBezTo>
                    <a:pt x="47119" y="0"/>
                    <a:pt x="60710" y="13590"/>
                    <a:pt x="60710" y="30355"/>
                  </a:cubicBezTo>
                  <a:lnTo>
                    <a:pt x="60710" y="784048"/>
                  </a:lnTo>
                  <a:cubicBezTo>
                    <a:pt x="60710" y="792099"/>
                    <a:pt x="57512" y="799820"/>
                    <a:pt x="51819" y="805512"/>
                  </a:cubicBezTo>
                  <a:cubicBezTo>
                    <a:pt x="46126" y="811205"/>
                    <a:pt x="38406" y="814403"/>
                    <a:pt x="30355" y="814403"/>
                  </a:cubicBezTo>
                  <a:lnTo>
                    <a:pt x="30355" y="814403"/>
                  </a:lnTo>
                  <a:cubicBezTo>
                    <a:pt x="22304" y="814403"/>
                    <a:pt x="14583" y="811205"/>
                    <a:pt x="8891" y="805512"/>
                  </a:cubicBezTo>
                  <a:cubicBezTo>
                    <a:pt x="3198" y="799820"/>
                    <a:pt x="0" y="792099"/>
                    <a:pt x="0" y="784048"/>
                  </a:cubicBezTo>
                  <a:lnTo>
                    <a:pt x="0" y="30355"/>
                  </a:lnTo>
                  <a:cubicBezTo>
                    <a:pt x="0" y="22304"/>
                    <a:pt x="3198" y="14583"/>
                    <a:pt x="8891" y="8891"/>
                  </a:cubicBezTo>
                  <a:cubicBezTo>
                    <a:pt x="14583" y="3198"/>
                    <a:pt x="22304" y="0"/>
                    <a:pt x="30355" y="0"/>
                  </a:cubicBezTo>
                  <a:close/>
                </a:path>
              </a:pathLst>
            </a:custGeom>
            <a:solidFill>
              <a:srgbClr val="E82D8F"/>
            </a:solidFill>
          </p:spPr>
        </p:sp>
        <p:sp>
          <p:nvSpPr>
            <p:cNvPr name="TextBox 16" id="16"/>
            <p:cNvSpPr txBox="true"/>
            <p:nvPr/>
          </p:nvSpPr>
          <p:spPr>
            <a:xfrm>
              <a:off x="0" y="-47625"/>
              <a:ext cx="60710" cy="862028"/>
            </a:xfrm>
            <a:prstGeom prst="rect">
              <a:avLst/>
            </a:prstGeom>
          </p:spPr>
          <p:txBody>
            <a:bodyPr anchor="ctr" rtlCol="false" tIns="0" lIns="0" bIns="0" rIns="0"/>
            <a:lstStyle/>
            <a:p>
              <a:pPr algn="ctr">
                <a:lnSpc>
                  <a:spcPts val="2729"/>
                </a:lnSpc>
              </a:pPr>
            </a:p>
          </p:txBody>
        </p:sp>
      </p:grpSp>
      <p:sp>
        <p:nvSpPr>
          <p:cNvPr name="TextBox 17" id="17"/>
          <p:cNvSpPr txBox="true"/>
          <p:nvPr/>
        </p:nvSpPr>
        <p:spPr>
          <a:xfrm rot="0">
            <a:off x="1668655" y="5187219"/>
            <a:ext cx="9970162" cy="3438311"/>
          </a:xfrm>
          <a:prstGeom prst="rect">
            <a:avLst/>
          </a:prstGeom>
        </p:spPr>
        <p:txBody>
          <a:bodyPr anchor="t" rtlCol="false" tIns="0" lIns="0" bIns="0" rIns="0">
            <a:spAutoFit/>
          </a:bodyPr>
          <a:lstStyle/>
          <a:p>
            <a:pPr algn="l" marL="0" indent="0" lvl="1">
              <a:lnSpc>
                <a:spcPts val="2754"/>
              </a:lnSpc>
            </a:pPr>
            <a:r>
              <a:rPr lang="en-US" b="true" sz="2481" spc="119">
                <a:solidFill>
                  <a:srgbClr val="202330"/>
                </a:solidFill>
                <a:latin typeface="Nunito Medium"/>
                <a:ea typeface="Nunito Medium"/>
                <a:cs typeface="Nunito Medium"/>
                <a:sym typeface="Nunito Medium"/>
              </a:rPr>
              <a:t>Según los datos obtenidos a través del Sistema de Vigilancia en Salud Pública (Sivigila), la razón de </a:t>
            </a:r>
            <a:r>
              <a:rPr lang="en-US" b="true" sz="2481" spc="119">
                <a:solidFill>
                  <a:srgbClr val="202330"/>
                </a:solidFill>
                <a:latin typeface="Nunito Bold"/>
                <a:ea typeface="Nunito Bold"/>
                <a:cs typeface="Nunito Bold"/>
                <a:sym typeface="Nunito Bold"/>
              </a:rPr>
              <a:t>mortalidad perinatal</a:t>
            </a:r>
            <a:r>
              <a:rPr lang="en-US" b="true" sz="2481" spc="119">
                <a:solidFill>
                  <a:srgbClr val="202330"/>
                </a:solidFill>
                <a:latin typeface="Nunito Medium"/>
                <a:ea typeface="Nunito Medium"/>
                <a:cs typeface="Nunito Medium"/>
                <a:sym typeface="Nunito Medium"/>
              </a:rPr>
              <a:t> y neonatal se observó que las razones de mortalidad más altas se ubicaron en las </a:t>
            </a:r>
            <a:r>
              <a:rPr lang="en-US" b="true" sz="2481" spc="119">
                <a:solidFill>
                  <a:srgbClr val="202330"/>
                </a:solidFill>
                <a:latin typeface="Nunito Bold"/>
                <a:ea typeface="Nunito Bold"/>
                <a:cs typeface="Nunito Bold"/>
                <a:sym typeface="Nunito Bold"/>
              </a:rPr>
              <a:t>mujeres de 40 años y más</a:t>
            </a:r>
            <a:r>
              <a:rPr lang="en-US" b="true" sz="2481" spc="119">
                <a:solidFill>
                  <a:srgbClr val="202330"/>
                </a:solidFill>
                <a:latin typeface="Nunito Medium"/>
                <a:ea typeface="Nunito Medium"/>
                <a:cs typeface="Nunito Medium"/>
                <a:sym typeface="Nunito Medium"/>
              </a:rPr>
              <a:t> con 22,5 muertes por 1 000 nacidos vivos y en las </a:t>
            </a:r>
            <a:r>
              <a:rPr lang="en-US" b="true" sz="2481" spc="119">
                <a:solidFill>
                  <a:srgbClr val="202330"/>
                </a:solidFill>
                <a:latin typeface="Nunito Bold"/>
                <a:ea typeface="Nunito Bold"/>
                <a:cs typeface="Nunito Bold"/>
                <a:sym typeface="Nunito Bold"/>
              </a:rPr>
              <a:t>menores de 15 años</a:t>
            </a:r>
            <a:r>
              <a:rPr lang="en-US" b="true" sz="2481" spc="119">
                <a:solidFill>
                  <a:srgbClr val="202330"/>
                </a:solidFill>
                <a:latin typeface="Nunito Medium"/>
                <a:ea typeface="Nunito Medium"/>
                <a:cs typeface="Nunito Medium"/>
                <a:sym typeface="Nunito Medium"/>
              </a:rPr>
              <a:t>, con 17,4 muertes por 1 000 nacidos vivos y dentro de las principales causa de muerte </a:t>
            </a:r>
            <a:r>
              <a:rPr lang="en-US" b="true" sz="2481" spc="119">
                <a:solidFill>
                  <a:srgbClr val="202330"/>
                </a:solidFill>
                <a:latin typeface="Nunito Bold"/>
                <a:ea typeface="Nunito Bold"/>
                <a:cs typeface="Nunito Bold"/>
                <a:sym typeface="Nunito Bold"/>
              </a:rPr>
              <a:t>prematuridad–inmaturidad</a:t>
            </a:r>
            <a:r>
              <a:rPr lang="en-US" b="true" sz="2481" spc="119">
                <a:solidFill>
                  <a:srgbClr val="202330"/>
                </a:solidFill>
                <a:latin typeface="Nunito Medium"/>
                <a:ea typeface="Nunito Medium"/>
                <a:cs typeface="Nunito Medium"/>
                <a:sym typeface="Nunito Medium"/>
              </a:rPr>
              <a:t> y la </a:t>
            </a:r>
            <a:r>
              <a:rPr lang="en-US" b="true" sz="2481" spc="119">
                <a:solidFill>
                  <a:srgbClr val="202330"/>
                </a:solidFill>
                <a:latin typeface="Nunito Bold"/>
                <a:ea typeface="Nunito Bold"/>
                <a:cs typeface="Nunito Bold"/>
                <a:sym typeface="Nunito Bold"/>
              </a:rPr>
              <a:t>asfixia </a:t>
            </a:r>
            <a:r>
              <a:rPr lang="en-US" b="true" sz="2481" spc="119">
                <a:solidFill>
                  <a:srgbClr val="202330"/>
                </a:solidFill>
                <a:latin typeface="Nunito Medium"/>
                <a:ea typeface="Nunito Medium"/>
                <a:cs typeface="Nunito Medium"/>
                <a:sym typeface="Nunito Medium"/>
              </a:rPr>
              <a:t>y causas relacionadas tienen las razones más altas (2,6 casos por 1 000 nacidos vivos), seguido de infecciones (1,1) y malformaciones congénitas (1,0)</a:t>
            </a:r>
          </a:p>
        </p:txBody>
      </p:sp>
      <p:sp>
        <p:nvSpPr>
          <p:cNvPr name="TextBox 18" id="18"/>
          <p:cNvSpPr txBox="true"/>
          <p:nvPr/>
        </p:nvSpPr>
        <p:spPr>
          <a:xfrm rot="0">
            <a:off x="1205058" y="1343077"/>
            <a:ext cx="9015655" cy="1441538"/>
          </a:xfrm>
          <a:prstGeom prst="rect">
            <a:avLst/>
          </a:prstGeom>
        </p:spPr>
        <p:txBody>
          <a:bodyPr anchor="t" rtlCol="false" tIns="0" lIns="0" bIns="0" rIns="0">
            <a:spAutoFit/>
          </a:bodyPr>
          <a:lstStyle/>
          <a:p>
            <a:pPr algn="l" marL="0" indent="0" lvl="0">
              <a:lnSpc>
                <a:spcPts val="11895"/>
              </a:lnSpc>
              <a:spcBef>
                <a:spcPct val="0"/>
              </a:spcBef>
            </a:pPr>
            <a:r>
              <a:rPr lang="en-US" b="true" sz="8496">
                <a:solidFill>
                  <a:srgbClr val="000000"/>
                </a:solidFill>
                <a:latin typeface="Luktao Bold"/>
                <a:ea typeface="Luktao Bold"/>
                <a:cs typeface="Luktao Bold"/>
                <a:sym typeface="Luktao Bold"/>
              </a:rPr>
              <a:t>EPIDEMIOLOGIA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3"/>
            <a:stretch>
              <a:fillRect l="-78" t="0" r="-78" b="0"/>
            </a:stretch>
          </a:blipFill>
        </p:spPr>
      </p:sp>
      <p:sp>
        <p:nvSpPr>
          <p:cNvPr name="Freeform 4" id="4"/>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4"/>
            <a:stretch>
              <a:fillRect l="0" t="0" r="0" b="0"/>
            </a:stretch>
          </a:blipFill>
        </p:spPr>
      </p:sp>
      <p:sp>
        <p:nvSpPr>
          <p:cNvPr name="Freeform 5" id="5"/>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5"/>
            <a:stretch>
              <a:fillRect l="0" t="0" r="0" b="0"/>
            </a:stretch>
          </a:blipFill>
        </p:spPr>
      </p:sp>
      <p:sp>
        <p:nvSpPr>
          <p:cNvPr name="Freeform 6" id="6"/>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6"/>
            <a:stretch>
              <a:fillRect l="0" t="0" r="0" b="0"/>
            </a:stretch>
          </a:blipFill>
        </p:spPr>
      </p:sp>
      <p:grpSp>
        <p:nvGrpSpPr>
          <p:cNvPr name="Group 7" id="7"/>
          <p:cNvGrpSpPr/>
          <p:nvPr/>
        </p:nvGrpSpPr>
        <p:grpSpPr>
          <a:xfrm rot="0">
            <a:off x="9144000" y="2637653"/>
            <a:ext cx="8465247" cy="5246370"/>
            <a:chOff x="0" y="0"/>
            <a:chExt cx="1311488" cy="812800"/>
          </a:xfrm>
        </p:grpSpPr>
        <p:sp>
          <p:nvSpPr>
            <p:cNvPr name="Freeform 8" id="8"/>
            <p:cNvSpPr/>
            <p:nvPr/>
          </p:nvSpPr>
          <p:spPr>
            <a:xfrm flipH="false" flipV="false" rot="0">
              <a:off x="0" y="0"/>
              <a:ext cx="1311488" cy="812800"/>
            </a:xfrm>
            <a:custGeom>
              <a:avLst/>
              <a:gdLst/>
              <a:ahLst/>
              <a:cxnLst/>
              <a:rect r="r" b="b" t="t" l="l"/>
              <a:pathLst>
                <a:path h="812800" w="1311488">
                  <a:moveTo>
                    <a:pt x="45728" y="0"/>
                  </a:moveTo>
                  <a:lnTo>
                    <a:pt x="1265761" y="0"/>
                  </a:lnTo>
                  <a:cubicBezTo>
                    <a:pt x="1277888" y="0"/>
                    <a:pt x="1289519" y="4818"/>
                    <a:pt x="1298095" y="13393"/>
                  </a:cubicBezTo>
                  <a:cubicBezTo>
                    <a:pt x="1306671" y="21969"/>
                    <a:pt x="1311488" y="33600"/>
                    <a:pt x="1311488" y="45728"/>
                  </a:cubicBezTo>
                  <a:lnTo>
                    <a:pt x="1311488" y="767072"/>
                  </a:lnTo>
                  <a:cubicBezTo>
                    <a:pt x="1311488" y="792327"/>
                    <a:pt x="1291015" y="812800"/>
                    <a:pt x="1265761" y="812800"/>
                  </a:cubicBezTo>
                  <a:lnTo>
                    <a:pt x="45728" y="812800"/>
                  </a:lnTo>
                  <a:cubicBezTo>
                    <a:pt x="33600" y="812800"/>
                    <a:pt x="21969" y="807982"/>
                    <a:pt x="13393" y="799407"/>
                  </a:cubicBezTo>
                  <a:cubicBezTo>
                    <a:pt x="4818" y="790831"/>
                    <a:pt x="0" y="779200"/>
                    <a:pt x="0" y="767072"/>
                  </a:cubicBezTo>
                  <a:lnTo>
                    <a:pt x="0" y="45728"/>
                  </a:lnTo>
                  <a:cubicBezTo>
                    <a:pt x="0" y="33600"/>
                    <a:pt x="4818" y="21969"/>
                    <a:pt x="13393" y="13393"/>
                  </a:cubicBezTo>
                  <a:cubicBezTo>
                    <a:pt x="21969" y="4818"/>
                    <a:pt x="33600" y="0"/>
                    <a:pt x="45728" y="0"/>
                  </a:cubicBezTo>
                  <a:close/>
                </a:path>
              </a:pathLst>
            </a:custGeom>
            <a:blipFill>
              <a:blip r:embed="rId7"/>
              <a:stretch>
                <a:fillRect l="-723" t="0" r="-723" b="0"/>
              </a:stretch>
            </a:blipFill>
          </p:spPr>
        </p:sp>
      </p:grpSp>
      <p:sp>
        <p:nvSpPr>
          <p:cNvPr name="TextBox 9" id="9"/>
          <p:cNvSpPr txBox="true"/>
          <p:nvPr/>
        </p:nvSpPr>
        <p:spPr>
          <a:xfrm rot="0">
            <a:off x="1141437" y="2561453"/>
            <a:ext cx="7529809" cy="6042762"/>
          </a:xfrm>
          <a:prstGeom prst="rect">
            <a:avLst/>
          </a:prstGeom>
        </p:spPr>
        <p:txBody>
          <a:bodyPr anchor="t" rtlCol="false" tIns="0" lIns="0" bIns="0" rIns="0">
            <a:spAutoFit/>
          </a:bodyPr>
          <a:lstStyle/>
          <a:p>
            <a:pPr algn="just" marL="0" indent="0" lvl="0">
              <a:lnSpc>
                <a:spcPts val="3682"/>
              </a:lnSpc>
              <a:spcBef>
                <a:spcPct val="0"/>
              </a:spcBef>
            </a:pPr>
            <a:r>
              <a:rPr lang="en-US" sz="2406">
                <a:solidFill>
                  <a:srgbClr val="010204"/>
                </a:solidFill>
                <a:latin typeface="DM Sans"/>
                <a:ea typeface="DM Sans"/>
                <a:cs typeface="DM Sans"/>
                <a:sym typeface="DM Sans"/>
              </a:rPr>
              <a:t>La Política de Atención Integral en Salud tiene como objetivo fundamental </a:t>
            </a:r>
            <a:r>
              <a:rPr lang="en-US" b="true" sz="2406" u="sng">
                <a:solidFill>
                  <a:srgbClr val="010204"/>
                </a:solidFill>
                <a:latin typeface="DM Sans Bold"/>
                <a:ea typeface="DM Sans Bold"/>
                <a:cs typeface="DM Sans Bold"/>
                <a:sym typeface="DM Sans Bold"/>
              </a:rPr>
              <a:t>garantizar la integralidad en el cuidado de la salud y el bienestar de la población</a:t>
            </a:r>
            <a:r>
              <a:rPr lang="en-US" sz="2406">
                <a:solidFill>
                  <a:srgbClr val="010204"/>
                </a:solidFill>
                <a:latin typeface="DM Sans"/>
                <a:ea typeface="DM Sans"/>
                <a:cs typeface="DM Sans"/>
                <a:sym typeface="DM Sans"/>
              </a:rPr>
              <a:t>, a través de rutas integrales de atención en salud (RIAS), dentro de las cuales se prioriza la población en condición materno–perinatal. Asimismo la</a:t>
            </a:r>
            <a:r>
              <a:rPr lang="en-US" sz="2406">
                <a:solidFill>
                  <a:srgbClr val="010204"/>
                </a:solidFill>
                <a:latin typeface="DM Sans"/>
                <a:ea typeface="DM Sans"/>
                <a:cs typeface="DM Sans"/>
                <a:sym typeface="DM Sans"/>
              </a:rPr>
              <a:t> </a:t>
            </a:r>
            <a:r>
              <a:rPr lang="en-US" b="true" sz="2406" u="sng">
                <a:solidFill>
                  <a:srgbClr val="010204"/>
                </a:solidFill>
                <a:latin typeface="DM Sans Bold"/>
                <a:ea typeface="DM Sans Bold"/>
                <a:cs typeface="DM Sans Bold"/>
                <a:sym typeface="DM Sans Bold"/>
              </a:rPr>
              <a:t>Resolución 3280 de 2018</a:t>
            </a:r>
            <a:r>
              <a:rPr lang="en-US" sz="2406">
                <a:solidFill>
                  <a:srgbClr val="010204"/>
                </a:solidFill>
                <a:latin typeface="DM Sans"/>
                <a:ea typeface="DM Sans"/>
                <a:cs typeface="DM Sans"/>
                <a:sym typeface="DM Sans"/>
              </a:rPr>
              <a:t> en donde </a:t>
            </a:r>
            <a:r>
              <a:rPr lang="en-US" b="true" sz="2406" u="sng">
                <a:solidFill>
                  <a:srgbClr val="010204"/>
                </a:solidFill>
                <a:latin typeface="DM Sans Bold"/>
                <a:ea typeface="DM Sans Bold"/>
                <a:cs typeface="DM Sans Bold"/>
                <a:sym typeface="DM Sans Bold"/>
              </a:rPr>
              <a:t>garantiza la atención integral en salud a las gestantes, sus familias y comunidades, a partir de intervenciones de valoración integral de la salud, detección temprana, protección específica, diagnóstico, tratamiento, rehabilitación, paliación y educación para la salud.</a:t>
            </a:r>
          </a:p>
        </p:txBody>
      </p:sp>
      <p:sp>
        <p:nvSpPr>
          <p:cNvPr name="TextBox 10" id="10"/>
          <p:cNvSpPr txBox="true"/>
          <p:nvPr/>
        </p:nvSpPr>
        <p:spPr>
          <a:xfrm rot="0">
            <a:off x="2372705" y="411591"/>
            <a:ext cx="13542591" cy="1898731"/>
          </a:xfrm>
          <a:prstGeom prst="rect">
            <a:avLst/>
          </a:prstGeom>
        </p:spPr>
        <p:txBody>
          <a:bodyPr anchor="t" rtlCol="false" tIns="0" lIns="0" bIns="0" rIns="0">
            <a:spAutoFit/>
          </a:bodyPr>
          <a:lstStyle/>
          <a:p>
            <a:pPr algn="ctr" marL="0" indent="0" lvl="0">
              <a:lnSpc>
                <a:spcPts val="7695"/>
              </a:lnSpc>
              <a:spcBef>
                <a:spcPct val="0"/>
              </a:spcBef>
            </a:pPr>
            <a:r>
              <a:rPr lang="en-US" b="true" sz="5496">
                <a:solidFill>
                  <a:srgbClr val="000000"/>
                </a:solidFill>
                <a:latin typeface="Luktao Bold"/>
                <a:ea typeface="Luktao Bold"/>
                <a:cs typeface="Luktao Bold"/>
                <a:sym typeface="Luktao Bold"/>
              </a:rPr>
              <a:t>RUTA INTEGRAL DE ATENCION EN SALUD MATERNO PERINATAL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3"/>
            <a:stretch>
              <a:fillRect l="0" t="0" r="0" b="0"/>
            </a:stretch>
          </a:blipFill>
        </p:spPr>
      </p:sp>
      <p:sp>
        <p:nvSpPr>
          <p:cNvPr name="Freeform 4" id="4"/>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4"/>
            <a:stretch>
              <a:fillRect l="0" t="0" r="0" b="0"/>
            </a:stretch>
          </a:blipFill>
        </p:spPr>
      </p:sp>
      <p:grpSp>
        <p:nvGrpSpPr>
          <p:cNvPr name="Group 5" id="5"/>
          <p:cNvGrpSpPr/>
          <p:nvPr/>
        </p:nvGrpSpPr>
        <p:grpSpPr>
          <a:xfrm rot="0">
            <a:off x="1028700" y="1357751"/>
            <a:ext cx="6898705" cy="3368705"/>
            <a:chOff x="0" y="0"/>
            <a:chExt cx="1816943" cy="887231"/>
          </a:xfrm>
        </p:grpSpPr>
        <p:sp>
          <p:nvSpPr>
            <p:cNvPr name="Freeform 6" id="6"/>
            <p:cNvSpPr/>
            <p:nvPr/>
          </p:nvSpPr>
          <p:spPr>
            <a:xfrm flipH="false" flipV="false" rot="0">
              <a:off x="0" y="0"/>
              <a:ext cx="1816943" cy="887231"/>
            </a:xfrm>
            <a:custGeom>
              <a:avLst/>
              <a:gdLst/>
              <a:ahLst/>
              <a:cxnLst/>
              <a:rect r="r" b="b" t="t" l="l"/>
              <a:pathLst>
                <a:path h="887231" w="1816943">
                  <a:moveTo>
                    <a:pt x="57234" y="0"/>
                  </a:moveTo>
                  <a:lnTo>
                    <a:pt x="1759709" y="0"/>
                  </a:lnTo>
                  <a:cubicBezTo>
                    <a:pt x="1791318" y="0"/>
                    <a:pt x="1816943" y="25624"/>
                    <a:pt x="1816943" y="57234"/>
                  </a:cubicBezTo>
                  <a:lnTo>
                    <a:pt x="1816943" y="829997"/>
                  </a:lnTo>
                  <a:cubicBezTo>
                    <a:pt x="1816943" y="861607"/>
                    <a:pt x="1791318" y="887231"/>
                    <a:pt x="1759709" y="887231"/>
                  </a:cubicBezTo>
                  <a:lnTo>
                    <a:pt x="57234" y="887231"/>
                  </a:lnTo>
                  <a:cubicBezTo>
                    <a:pt x="25624" y="887231"/>
                    <a:pt x="0" y="861607"/>
                    <a:pt x="0" y="829997"/>
                  </a:cubicBezTo>
                  <a:lnTo>
                    <a:pt x="0" y="57234"/>
                  </a:lnTo>
                  <a:cubicBezTo>
                    <a:pt x="0" y="25624"/>
                    <a:pt x="25624" y="0"/>
                    <a:pt x="57234" y="0"/>
                  </a:cubicBezTo>
                  <a:close/>
                </a:path>
              </a:pathLst>
            </a:custGeom>
            <a:solidFill>
              <a:srgbClr val="FFFFFF"/>
            </a:solidFill>
          </p:spPr>
        </p:sp>
        <p:sp>
          <p:nvSpPr>
            <p:cNvPr name="TextBox 7" id="7"/>
            <p:cNvSpPr txBox="true"/>
            <p:nvPr/>
          </p:nvSpPr>
          <p:spPr>
            <a:xfrm>
              <a:off x="0" y="-38100"/>
              <a:ext cx="1816943" cy="925331"/>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5"/>
            <a:stretch>
              <a:fillRect l="-78" t="0" r="-78" b="0"/>
            </a:stretch>
          </a:blipFill>
        </p:spPr>
      </p:sp>
      <p:grpSp>
        <p:nvGrpSpPr>
          <p:cNvPr name="Group 9" id="9"/>
          <p:cNvGrpSpPr/>
          <p:nvPr/>
        </p:nvGrpSpPr>
        <p:grpSpPr>
          <a:xfrm rot="0">
            <a:off x="8955527" y="312597"/>
            <a:ext cx="6336410" cy="1173079"/>
            <a:chOff x="0" y="0"/>
            <a:chExt cx="2330415" cy="431437"/>
          </a:xfrm>
        </p:grpSpPr>
        <p:sp>
          <p:nvSpPr>
            <p:cNvPr name="Freeform 10" id="10"/>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11" id="11"/>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12" id="12"/>
          <p:cNvGrpSpPr/>
          <p:nvPr/>
        </p:nvGrpSpPr>
        <p:grpSpPr>
          <a:xfrm rot="0">
            <a:off x="8955527" y="1735134"/>
            <a:ext cx="6336410" cy="1173079"/>
            <a:chOff x="0" y="0"/>
            <a:chExt cx="2330415" cy="431437"/>
          </a:xfrm>
        </p:grpSpPr>
        <p:sp>
          <p:nvSpPr>
            <p:cNvPr name="Freeform 13" id="13"/>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14" id="14"/>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15" id="15"/>
          <p:cNvGrpSpPr/>
          <p:nvPr/>
        </p:nvGrpSpPr>
        <p:grpSpPr>
          <a:xfrm rot="0">
            <a:off x="8598289" y="462936"/>
            <a:ext cx="835173" cy="83517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17" id="17"/>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1</a:t>
              </a:r>
            </a:p>
          </p:txBody>
        </p:sp>
      </p:grpSp>
      <p:grpSp>
        <p:nvGrpSpPr>
          <p:cNvPr name="Group 18" id="18"/>
          <p:cNvGrpSpPr/>
          <p:nvPr/>
        </p:nvGrpSpPr>
        <p:grpSpPr>
          <a:xfrm rot="0">
            <a:off x="8598289" y="1889810"/>
            <a:ext cx="835173" cy="83517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20" id="20"/>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2</a:t>
              </a:r>
            </a:p>
          </p:txBody>
        </p:sp>
      </p:grpSp>
      <p:grpSp>
        <p:nvGrpSpPr>
          <p:cNvPr name="Group 21" id="21"/>
          <p:cNvGrpSpPr/>
          <p:nvPr/>
        </p:nvGrpSpPr>
        <p:grpSpPr>
          <a:xfrm rot="0">
            <a:off x="8955527" y="3157671"/>
            <a:ext cx="6336410" cy="1173079"/>
            <a:chOff x="0" y="0"/>
            <a:chExt cx="2330415" cy="431437"/>
          </a:xfrm>
        </p:grpSpPr>
        <p:sp>
          <p:nvSpPr>
            <p:cNvPr name="Freeform 22" id="22"/>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23" id="23"/>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24" id="24"/>
          <p:cNvGrpSpPr/>
          <p:nvPr/>
        </p:nvGrpSpPr>
        <p:grpSpPr>
          <a:xfrm rot="0">
            <a:off x="8955527" y="4580208"/>
            <a:ext cx="6336410" cy="1173079"/>
            <a:chOff x="0" y="0"/>
            <a:chExt cx="2330415" cy="431437"/>
          </a:xfrm>
        </p:grpSpPr>
        <p:sp>
          <p:nvSpPr>
            <p:cNvPr name="Freeform 25" id="25"/>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26" id="26"/>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27" id="27"/>
          <p:cNvGrpSpPr/>
          <p:nvPr/>
        </p:nvGrpSpPr>
        <p:grpSpPr>
          <a:xfrm rot="0">
            <a:off x="8598289" y="3344757"/>
            <a:ext cx="835173" cy="83517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29" id="29"/>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3</a:t>
              </a:r>
            </a:p>
          </p:txBody>
        </p:sp>
      </p:grpSp>
      <p:grpSp>
        <p:nvGrpSpPr>
          <p:cNvPr name="Group 30" id="30"/>
          <p:cNvGrpSpPr/>
          <p:nvPr/>
        </p:nvGrpSpPr>
        <p:grpSpPr>
          <a:xfrm rot="0">
            <a:off x="8598289" y="4767295"/>
            <a:ext cx="835173" cy="835173"/>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32" id="32"/>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4</a:t>
              </a:r>
            </a:p>
          </p:txBody>
        </p:sp>
      </p:grpSp>
      <p:grpSp>
        <p:nvGrpSpPr>
          <p:cNvPr name="Group 33" id="33"/>
          <p:cNvGrpSpPr/>
          <p:nvPr/>
        </p:nvGrpSpPr>
        <p:grpSpPr>
          <a:xfrm rot="0">
            <a:off x="8955527" y="6006564"/>
            <a:ext cx="6336410" cy="1173079"/>
            <a:chOff x="0" y="0"/>
            <a:chExt cx="2330415" cy="431437"/>
          </a:xfrm>
        </p:grpSpPr>
        <p:sp>
          <p:nvSpPr>
            <p:cNvPr name="Freeform 34" id="34"/>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35" id="35"/>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36" id="36"/>
          <p:cNvGrpSpPr/>
          <p:nvPr/>
        </p:nvGrpSpPr>
        <p:grpSpPr>
          <a:xfrm rot="0">
            <a:off x="8598289" y="6193650"/>
            <a:ext cx="835173" cy="835173"/>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38" id="38"/>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5</a:t>
              </a:r>
            </a:p>
          </p:txBody>
        </p:sp>
      </p:grpSp>
      <p:grpSp>
        <p:nvGrpSpPr>
          <p:cNvPr name="Group 39" id="39"/>
          <p:cNvGrpSpPr/>
          <p:nvPr/>
        </p:nvGrpSpPr>
        <p:grpSpPr>
          <a:xfrm rot="0">
            <a:off x="8955527" y="7432920"/>
            <a:ext cx="6336410" cy="1173079"/>
            <a:chOff x="0" y="0"/>
            <a:chExt cx="2330415" cy="431437"/>
          </a:xfrm>
        </p:grpSpPr>
        <p:sp>
          <p:nvSpPr>
            <p:cNvPr name="Freeform 40" id="40"/>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41" id="41"/>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42" id="42"/>
          <p:cNvGrpSpPr/>
          <p:nvPr/>
        </p:nvGrpSpPr>
        <p:grpSpPr>
          <a:xfrm rot="0">
            <a:off x="8598289" y="7620006"/>
            <a:ext cx="835173" cy="835173"/>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44" id="44"/>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6</a:t>
              </a:r>
            </a:p>
          </p:txBody>
        </p:sp>
      </p:grpSp>
      <p:grpSp>
        <p:nvGrpSpPr>
          <p:cNvPr name="Group 45" id="45"/>
          <p:cNvGrpSpPr/>
          <p:nvPr/>
        </p:nvGrpSpPr>
        <p:grpSpPr>
          <a:xfrm rot="0">
            <a:off x="8955527" y="8853649"/>
            <a:ext cx="6336410" cy="1173079"/>
            <a:chOff x="0" y="0"/>
            <a:chExt cx="2330415" cy="431437"/>
          </a:xfrm>
        </p:grpSpPr>
        <p:sp>
          <p:nvSpPr>
            <p:cNvPr name="Freeform 46" id="46"/>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47" id="47"/>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48" id="48"/>
          <p:cNvGrpSpPr/>
          <p:nvPr/>
        </p:nvGrpSpPr>
        <p:grpSpPr>
          <a:xfrm rot="0">
            <a:off x="8598289" y="9040735"/>
            <a:ext cx="835173" cy="835173"/>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50" id="50"/>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7</a:t>
              </a:r>
            </a:p>
          </p:txBody>
        </p:sp>
      </p:grpSp>
      <p:sp>
        <p:nvSpPr>
          <p:cNvPr name="TextBox 51" id="51"/>
          <p:cNvSpPr txBox="true"/>
          <p:nvPr/>
        </p:nvSpPr>
        <p:spPr>
          <a:xfrm rot="0">
            <a:off x="9638404" y="9219018"/>
            <a:ext cx="4289182"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Cansancio</a:t>
            </a:r>
          </a:p>
        </p:txBody>
      </p:sp>
      <p:sp>
        <p:nvSpPr>
          <p:cNvPr name="Freeform 52" id="52"/>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6"/>
            <a:stretch>
              <a:fillRect l="0" t="0" r="0" b="0"/>
            </a:stretch>
          </a:blipFill>
        </p:spPr>
      </p:sp>
      <p:sp>
        <p:nvSpPr>
          <p:cNvPr name="Freeform 53" id="53"/>
          <p:cNvSpPr/>
          <p:nvPr/>
        </p:nvSpPr>
        <p:spPr>
          <a:xfrm flipH="false" flipV="false" rot="0">
            <a:off x="2822640" y="5388445"/>
            <a:ext cx="3310825" cy="4463122"/>
          </a:xfrm>
          <a:custGeom>
            <a:avLst/>
            <a:gdLst/>
            <a:ahLst/>
            <a:cxnLst/>
            <a:rect r="r" b="b" t="t" l="l"/>
            <a:pathLst>
              <a:path h="4463122" w="3310825">
                <a:moveTo>
                  <a:pt x="0" y="0"/>
                </a:moveTo>
                <a:lnTo>
                  <a:pt x="3310825" y="0"/>
                </a:lnTo>
                <a:lnTo>
                  <a:pt x="3310825" y="4463123"/>
                </a:lnTo>
                <a:lnTo>
                  <a:pt x="0" y="4463123"/>
                </a:lnTo>
                <a:lnTo>
                  <a:pt x="0" y="0"/>
                </a:lnTo>
                <a:close/>
              </a:path>
            </a:pathLst>
          </a:custGeom>
          <a:blipFill>
            <a:blip r:embed="rId7"/>
            <a:stretch>
              <a:fillRect l="0" t="0" r="0" b="0"/>
            </a:stretch>
          </a:blipFill>
        </p:spPr>
      </p:sp>
      <p:sp>
        <p:nvSpPr>
          <p:cNvPr name="TextBox 54" id="54"/>
          <p:cNvSpPr txBox="true"/>
          <p:nvPr/>
        </p:nvSpPr>
        <p:spPr>
          <a:xfrm rot="0">
            <a:off x="1491197" y="1865758"/>
            <a:ext cx="5989502" cy="1168400"/>
          </a:xfrm>
          <a:prstGeom prst="rect">
            <a:avLst/>
          </a:prstGeom>
        </p:spPr>
        <p:txBody>
          <a:bodyPr anchor="t" rtlCol="false" tIns="0" lIns="0" bIns="0" rIns="0">
            <a:spAutoFit/>
          </a:bodyPr>
          <a:lstStyle/>
          <a:p>
            <a:pPr algn="l" marL="0" indent="0" lvl="0">
              <a:lnSpc>
                <a:spcPts val="4599"/>
              </a:lnSpc>
              <a:spcBef>
                <a:spcPct val="0"/>
              </a:spcBef>
            </a:pPr>
            <a:r>
              <a:rPr lang="en-US" b="true" sz="3999">
                <a:solidFill>
                  <a:srgbClr val="154161"/>
                </a:solidFill>
                <a:latin typeface="Century Gothic Paneuropean Bold"/>
                <a:ea typeface="Century Gothic Paneuropean Bold"/>
                <a:cs typeface="Century Gothic Paneuropean Bold"/>
                <a:sym typeface="Century Gothic Paneuropean Bold"/>
              </a:rPr>
              <a:t>SÌNTOMAS ESPERADOS EN EL EMBARAZO</a:t>
            </a:r>
          </a:p>
        </p:txBody>
      </p:sp>
      <p:sp>
        <p:nvSpPr>
          <p:cNvPr name="TextBox 55" id="55"/>
          <p:cNvSpPr txBox="true"/>
          <p:nvPr/>
        </p:nvSpPr>
        <p:spPr>
          <a:xfrm rot="0">
            <a:off x="1483301" y="3243168"/>
            <a:ext cx="5989502" cy="1930908"/>
          </a:xfrm>
          <a:prstGeom prst="rect">
            <a:avLst/>
          </a:prstGeom>
        </p:spPr>
        <p:txBody>
          <a:bodyPr anchor="t" rtlCol="false" tIns="0" lIns="0" bIns="0" rIns="0">
            <a:spAutoFit/>
          </a:bodyPr>
          <a:lstStyle/>
          <a:p>
            <a:pPr algn="just" marL="0" indent="0" lvl="1">
              <a:lnSpc>
                <a:spcPts val="2556"/>
              </a:lnSpc>
              <a:spcBef>
                <a:spcPct val="0"/>
              </a:spcBef>
            </a:pPr>
            <a:r>
              <a:rPr lang="en-US" sz="1800">
                <a:solidFill>
                  <a:srgbClr val="000000"/>
                </a:solidFill>
                <a:latin typeface="Century Gothic Paneuropean"/>
                <a:ea typeface="Century Gothic Paneuropean"/>
                <a:cs typeface="Century Gothic Paneuropean"/>
                <a:sym typeface="Century Gothic Paneuropean"/>
              </a:rPr>
              <a:t>Es importante aclarar que aunque estos síntomas son los esperados durante el embarazo y algunos por lo general son pasajeros, es decir desaparecen a los días, cabe señalar que en caso de que estos síntomas </a:t>
            </a:r>
            <a:r>
              <a:rPr lang="en-US" b="true" sz="1800" u="sng">
                <a:solidFill>
                  <a:srgbClr val="000000"/>
                </a:solidFill>
                <a:latin typeface="Century Gothic Paneuropean Bold"/>
                <a:ea typeface="Century Gothic Paneuropean Bold"/>
                <a:cs typeface="Century Gothic Paneuropean Bold"/>
                <a:sym typeface="Century Gothic Paneuropean Bold"/>
              </a:rPr>
              <a:t>NO</a:t>
            </a:r>
            <a:r>
              <a:rPr lang="en-US" sz="1800" u="sng">
                <a:solidFill>
                  <a:srgbClr val="000000"/>
                </a:solidFill>
                <a:latin typeface="Century Gothic Paneuropean"/>
                <a:ea typeface="Century Gothic Paneuropean"/>
                <a:cs typeface="Century Gothic Paneuropean"/>
                <a:sym typeface="Century Gothic Paneuropean"/>
              </a:rPr>
              <a:t> </a:t>
            </a:r>
            <a:r>
              <a:rPr lang="en-US" b="true" sz="1800" u="sng">
                <a:solidFill>
                  <a:srgbClr val="000000"/>
                </a:solidFill>
                <a:latin typeface="Century Gothic Paneuropean Bold"/>
                <a:ea typeface="Century Gothic Paneuropean Bold"/>
                <a:cs typeface="Century Gothic Paneuropean Bold"/>
                <a:sym typeface="Century Gothic Paneuropean Bold"/>
              </a:rPr>
              <a:t>cesen y perduren por muchos días</a:t>
            </a:r>
            <a:r>
              <a:rPr lang="en-US" sz="1800">
                <a:solidFill>
                  <a:srgbClr val="000000"/>
                </a:solidFill>
                <a:latin typeface="Century Gothic Paneuropean"/>
                <a:ea typeface="Century Gothic Paneuropean"/>
                <a:cs typeface="Century Gothic Paneuropean"/>
                <a:sym typeface="Century Gothic Paneuropean"/>
              </a:rPr>
              <a:t> es necesario consultar al medico.</a:t>
            </a:r>
          </a:p>
        </p:txBody>
      </p:sp>
      <p:sp>
        <p:nvSpPr>
          <p:cNvPr name="TextBox 56" id="56"/>
          <p:cNvSpPr txBox="true"/>
          <p:nvPr/>
        </p:nvSpPr>
        <p:spPr>
          <a:xfrm rot="0">
            <a:off x="9638404" y="641219"/>
            <a:ext cx="4289182"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Náuseas y/o vómitos</a:t>
            </a:r>
          </a:p>
        </p:txBody>
      </p:sp>
      <p:sp>
        <p:nvSpPr>
          <p:cNvPr name="TextBox 57" id="57"/>
          <p:cNvSpPr txBox="true"/>
          <p:nvPr/>
        </p:nvSpPr>
        <p:spPr>
          <a:xfrm rot="0">
            <a:off x="9638404" y="2082370"/>
            <a:ext cx="6138898"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Antojos o aversiones a la comida</a:t>
            </a:r>
          </a:p>
        </p:txBody>
      </p:sp>
      <p:sp>
        <p:nvSpPr>
          <p:cNvPr name="TextBox 58" id="58"/>
          <p:cNvSpPr txBox="true"/>
          <p:nvPr/>
        </p:nvSpPr>
        <p:spPr>
          <a:xfrm rot="0">
            <a:off x="9638404" y="3523040"/>
            <a:ext cx="6138898"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Cambios en el estado de ánimo</a:t>
            </a:r>
          </a:p>
        </p:txBody>
      </p:sp>
      <p:sp>
        <p:nvSpPr>
          <p:cNvPr name="TextBox 59" id="59"/>
          <p:cNvSpPr txBox="true"/>
          <p:nvPr/>
        </p:nvSpPr>
        <p:spPr>
          <a:xfrm rot="0">
            <a:off x="9638404" y="4904197"/>
            <a:ext cx="5327619"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Orinar con mayor frecuencia</a:t>
            </a:r>
          </a:p>
        </p:txBody>
      </p:sp>
      <p:sp>
        <p:nvSpPr>
          <p:cNvPr name="TextBox 60" id="60"/>
          <p:cNvSpPr txBox="true"/>
          <p:nvPr/>
        </p:nvSpPr>
        <p:spPr>
          <a:xfrm rot="0">
            <a:off x="9638404" y="6353800"/>
            <a:ext cx="4289182"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Dolores de cabeza</a:t>
            </a:r>
          </a:p>
        </p:txBody>
      </p:sp>
      <p:sp>
        <p:nvSpPr>
          <p:cNvPr name="TextBox 61" id="61"/>
          <p:cNvSpPr txBox="true"/>
          <p:nvPr/>
        </p:nvSpPr>
        <p:spPr>
          <a:xfrm rot="0">
            <a:off x="9638404" y="7780156"/>
            <a:ext cx="5149137"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Mamas o pezones hinchados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0702" r="0" b="-40702"/>
            </a:stretch>
          </a:blipFill>
        </p:spPr>
      </p:sp>
      <p:sp>
        <p:nvSpPr>
          <p:cNvPr name="Freeform 3" id="3"/>
          <p:cNvSpPr/>
          <p:nvPr/>
        </p:nvSpPr>
        <p:spPr>
          <a:xfrm flipH="false" flipV="false" rot="0">
            <a:off x="16272777" y="312597"/>
            <a:ext cx="1780748" cy="1293705"/>
          </a:xfrm>
          <a:custGeom>
            <a:avLst/>
            <a:gdLst/>
            <a:ahLst/>
            <a:cxnLst/>
            <a:rect r="r" b="b" t="t" l="l"/>
            <a:pathLst>
              <a:path h="1293705" w="1780748">
                <a:moveTo>
                  <a:pt x="0" y="0"/>
                </a:moveTo>
                <a:lnTo>
                  <a:pt x="1780747" y="0"/>
                </a:lnTo>
                <a:lnTo>
                  <a:pt x="1780747" y="1293705"/>
                </a:lnTo>
                <a:lnTo>
                  <a:pt x="0" y="1293705"/>
                </a:lnTo>
                <a:lnTo>
                  <a:pt x="0" y="0"/>
                </a:lnTo>
                <a:close/>
              </a:path>
            </a:pathLst>
          </a:custGeom>
          <a:blipFill>
            <a:blip r:embed="rId3"/>
            <a:stretch>
              <a:fillRect l="0" t="0" r="0" b="0"/>
            </a:stretch>
          </a:blipFill>
        </p:spPr>
      </p:sp>
      <p:sp>
        <p:nvSpPr>
          <p:cNvPr name="Freeform 4" id="4"/>
          <p:cNvSpPr/>
          <p:nvPr/>
        </p:nvSpPr>
        <p:spPr>
          <a:xfrm flipH="false" flipV="false" rot="0">
            <a:off x="0" y="8813844"/>
            <a:ext cx="18288000" cy="1570510"/>
          </a:xfrm>
          <a:custGeom>
            <a:avLst/>
            <a:gdLst/>
            <a:ahLst/>
            <a:cxnLst/>
            <a:rect r="r" b="b" t="t" l="l"/>
            <a:pathLst>
              <a:path h="1570510" w="18288000">
                <a:moveTo>
                  <a:pt x="0" y="0"/>
                </a:moveTo>
                <a:lnTo>
                  <a:pt x="18288000" y="0"/>
                </a:lnTo>
                <a:lnTo>
                  <a:pt x="18288000" y="1570509"/>
                </a:lnTo>
                <a:lnTo>
                  <a:pt x="0" y="1570509"/>
                </a:lnTo>
                <a:lnTo>
                  <a:pt x="0" y="0"/>
                </a:lnTo>
                <a:close/>
              </a:path>
            </a:pathLst>
          </a:custGeom>
          <a:blipFill>
            <a:blip r:embed="rId4"/>
            <a:stretch>
              <a:fillRect l="0" t="0" r="0" b="0"/>
            </a:stretch>
          </a:blipFill>
        </p:spPr>
      </p:sp>
      <p:sp>
        <p:nvSpPr>
          <p:cNvPr name="Freeform 5" id="5"/>
          <p:cNvSpPr/>
          <p:nvPr/>
        </p:nvSpPr>
        <p:spPr>
          <a:xfrm flipH="false" flipV="false" rot="0">
            <a:off x="234476" y="8335953"/>
            <a:ext cx="1562295" cy="1462699"/>
          </a:xfrm>
          <a:custGeom>
            <a:avLst/>
            <a:gdLst/>
            <a:ahLst/>
            <a:cxnLst/>
            <a:rect r="r" b="b" t="t" l="l"/>
            <a:pathLst>
              <a:path h="1462699" w="1562295">
                <a:moveTo>
                  <a:pt x="0" y="0"/>
                </a:moveTo>
                <a:lnTo>
                  <a:pt x="1562294" y="0"/>
                </a:lnTo>
                <a:lnTo>
                  <a:pt x="1562294" y="1462699"/>
                </a:lnTo>
                <a:lnTo>
                  <a:pt x="0" y="1462699"/>
                </a:lnTo>
                <a:lnTo>
                  <a:pt x="0" y="0"/>
                </a:lnTo>
                <a:close/>
              </a:path>
            </a:pathLst>
          </a:custGeom>
          <a:blipFill>
            <a:blip r:embed="rId5"/>
            <a:stretch>
              <a:fillRect l="0" t="0" r="0" b="0"/>
            </a:stretch>
          </a:blipFill>
        </p:spPr>
      </p:sp>
      <p:grpSp>
        <p:nvGrpSpPr>
          <p:cNvPr name="Group 6" id="6"/>
          <p:cNvGrpSpPr/>
          <p:nvPr/>
        </p:nvGrpSpPr>
        <p:grpSpPr>
          <a:xfrm rot="0">
            <a:off x="1028700" y="1357751"/>
            <a:ext cx="6898705" cy="3368705"/>
            <a:chOff x="0" y="0"/>
            <a:chExt cx="1816943" cy="887231"/>
          </a:xfrm>
        </p:grpSpPr>
        <p:sp>
          <p:nvSpPr>
            <p:cNvPr name="Freeform 7" id="7"/>
            <p:cNvSpPr/>
            <p:nvPr/>
          </p:nvSpPr>
          <p:spPr>
            <a:xfrm flipH="false" flipV="false" rot="0">
              <a:off x="0" y="0"/>
              <a:ext cx="1816943" cy="887231"/>
            </a:xfrm>
            <a:custGeom>
              <a:avLst/>
              <a:gdLst/>
              <a:ahLst/>
              <a:cxnLst/>
              <a:rect r="r" b="b" t="t" l="l"/>
              <a:pathLst>
                <a:path h="887231" w="1816943">
                  <a:moveTo>
                    <a:pt x="57234" y="0"/>
                  </a:moveTo>
                  <a:lnTo>
                    <a:pt x="1759709" y="0"/>
                  </a:lnTo>
                  <a:cubicBezTo>
                    <a:pt x="1791318" y="0"/>
                    <a:pt x="1816943" y="25624"/>
                    <a:pt x="1816943" y="57234"/>
                  </a:cubicBezTo>
                  <a:lnTo>
                    <a:pt x="1816943" y="829997"/>
                  </a:lnTo>
                  <a:cubicBezTo>
                    <a:pt x="1816943" y="861607"/>
                    <a:pt x="1791318" y="887231"/>
                    <a:pt x="1759709" y="887231"/>
                  </a:cubicBezTo>
                  <a:lnTo>
                    <a:pt x="57234" y="887231"/>
                  </a:lnTo>
                  <a:cubicBezTo>
                    <a:pt x="25624" y="887231"/>
                    <a:pt x="0" y="861607"/>
                    <a:pt x="0" y="829997"/>
                  </a:cubicBezTo>
                  <a:lnTo>
                    <a:pt x="0" y="57234"/>
                  </a:lnTo>
                  <a:cubicBezTo>
                    <a:pt x="0" y="25624"/>
                    <a:pt x="25624" y="0"/>
                    <a:pt x="57234" y="0"/>
                  </a:cubicBezTo>
                  <a:close/>
                </a:path>
              </a:pathLst>
            </a:custGeom>
            <a:solidFill>
              <a:srgbClr val="FFFFFF"/>
            </a:solidFill>
          </p:spPr>
        </p:sp>
        <p:sp>
          <p:nvSpPr>
            <p:cNvPr name="TextBox 8" id="8"/>
            <p:cNvSpPr txBox="true"/>
            <p:nvPr/>
          </p:nvSpPr>
          <p:spPr>
            <a:xfrm>
              <a:off x="0" y="-38100"/>
              <a:ext cx="1816943" cy="925331"/>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234476" y="198555"/>
            <a:ext cx="2721228" cy="1521789"/>
          </a:xfrm>
          <a:custGeom>
            <a:avLst/>
            <a:gdLst/>
            <a:ahLst/>
            <a:cxnLst/>
            <a:rect r="r" b="b" t="t" l="l"/>
            <a:pathLst>
              <a:path h="1521789" w="2721228">
                <a:moveTo>
                  <a:pt x="0" y="0"/>
                </a:moveTo>
                <a:lnTo>
                  <a:pt x="2721227" y="0"/>
                </a:lnTo>
                <a:lnTo>
                  <a:pt x="2721227" y="1521789"/>
                </a:lnTo>
                <a:lnTo>
                  <a:pt x="0" y="1521789"/>
                </a:lnTo>
                <a:lnTo>
                  <a:pt x="0" y="0"/>
                </a:lnTo>
                <a:close/>
              </a:path>
            </a:pathLst>
          </a:custGeom>
          <a:blipFill>
            <a:blip r:embed="rId6"/>
            <a:stretch>
              <a:fillRect l="-78" t="0" r="-78" b="0"/>
            </a:stretch>
          </a:blipFill>
        </p:spPr>
      </p:sp>
      <p:grpSp>
        <p:nvGrpSpPr>
          <p:cNvPr name="Group 10" id="10"/>
          <p:cNvGrpSpPr/>
          <p:nvPr/>
        </p:nvGrpSpPr>
        <p:grpSpPr>
          <a:xfrm rot="0">
            <a:off x="8955527" y="312597"/>
            <a:ext cx="6336410" cy="1173079"/>
            <a:chOff x="0" y="0"/>
            <a:chExt cx="2330415" cy="431437"/>
          </a:xfrm>
        </p:grpSpPr>
        <p:sp>
          <p:nvSpPr>
            <p:cNvPr name="Freeform 11" id="11"/>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12" id="12"/>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13" id="13"/>
          <p:cNvGrpSpPr/>
          <p:nvPr/>
        </p:nvGrpSpPr>
        <p:grpSpPr>
          <a:xfrm rot="0">
            <a:off x="8955527" y="1735134"/>
            <a:ext cx="6336410" cy="1173079"/>
            <a:chOff x="0" y="0"/>
            <a:chExt cx="2330415" cy="431437"/>
          </a:xfrm>
        </p:grpSpPr>
        <p:sp>
          <p:nvSpPr>
            <p:cNvPr name="Freeform 14" id="14"/>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15" id="15"/>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16" id="16"/>
          <p:cNvGrpSpPr/>
          <p:nvPr/>
        </p:nvGrpSpPr>
        <p:grpSpPr>
          <a:xfrm rot="0">
            <a:off x="8598289" y="462936"/>
            <a:ext cx="835173" cy="835173"/>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18" id="18"/>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1</a:t>
              </a:r>
            </a:p>
          </p:txBody>
        </p:sp>
      </p:grpSp>
      <p:grpSp>
        <p:nvGrpSpPr>
          <p:cNvPr name="Group 19" id="19"/>
          <p:cNvGrpSpPr/>
          <p:nvPr/>
        </p:nvGrpSpPr>
        <p:grpSpPr>
          <a:xfrm rot="0">
            <a:off x="8598289" y="1889810"/>
            <a:ext cx="835173" cy="83517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21" id="21"/>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2</a:t>
              </a:r>
            </a:p>
          </p:txBody>
        </p:sp>
      </p:grpSp>
      <p:grpSp>
        <p:nvGrpSpPr>
          <p:cNvPr name="Group 22" id="22"/>
          <p:cNvGrpSpPr/>
          <p:nvPr/>
        </p:nvGrpSpPr>
        <p:grpSpPr>
          <a:xfrm rot="0">
            <a:off x="8955527" y="3157671"/>
            <a:ext cx="6336410" cy="1173079"/>
            <a:chOff x="0" y="0"/>
            <a:chExt cx="2330415" cy="431437"/>
          </a:xfrm>
        </p:grpSpPr>
        <p:sp>
          <p:nvSpPr>
            <p:cNvPr name="Freeform 23" id="23"/>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24" id="24"/>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25" id="25"/>
          <p:cNvGrpSpPr/>
          <p:nvPr/>
        </p:nvGrpSpPr>
        <p:grpSpPr>
          <a:xfrm rot="0">
            <a:off x="8955527" y="4580208"/>
            <a:ext cx="6336410" cy="1173079"/>
            <a:chOff x="0" y="0"/>
            <a:chExt cx="2330415" cy="431437"/>
          </a:xfrm>
        </p:grpSpPr>
        <p:sp>
          <p:nvSpPr>
            <p:cNvPr name="Freeform 26" id="26"/>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27" id="27"/>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28" id="28"/>
          <p:cNvGrpSpPr/>
          <p:nvPr/>
        </p:nvGrpSpPr>
        <p:grpSpPr>
          <a:xfrm rot="0">
            <a:off x="8598289" y="3344757"/>
            <a:ext cx="835173" cy="835173"/>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30" id="30"/>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3</a:t>
              </a:r>
            </a:p>
          </p:txBody>
        </p:sp>
      </p:grpSp>
      <p:grpSp>
        <p:nvGrpSpPr>
          <p:cNvPr name="Group 31" id="31"/>
          <p:cNvGrpSpPr/>
          <p:nvPr/>
        </p:nvGrpSpPr>
        <p:grpSpPr>
          <a:xfrm rot="0">
            <a:off x="8598289" y="4767295"/>
            <a:ext cx="835173" cy="835173"/>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33" id="33"/>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strike="noStrike" u="none">
                  <a:solidFill>
                    <a:srgbClr val="FFFFFF"/>
                  </a:solidFill>
                  <a:latin typeface="Century Gothic Paneuropean Bold"/>
                  <a:ea typeface="Century Gothic Paneuropean Bold"/>
                  <a:cs typeface="Century Gothic Paneuropean Bold"/>
                  <a:sym typeface="Century Gothic Paneuropean Bold"/>
                </a:rPr>
                <a:t>4</a:t>
              </a:r>
            </a:p>
          </p:txBody>
        </p:sp>
      </p:grpSp>
      <p:grpSp>
        <p:nvGrpSpPr>
          <p:cNvPr name="Group 34" id="34"/>
          <p:cNvGrpSpPr/>
          <p:nvPr/>
        </p:nvGrpSpPr>
        <p:grpSpPr>
          <a:xfrm rot="0">
            <a:off x="8955527" y="6006564"/>
            <a:ext cx="6336410" cy="1173079"/>
            <a:chOff x="0" y="0"/>
            <a:chExt cx="2330415" cy="431437"/>
          </a:xfrm>
        </p:grpSpPr>
        <p:sp>
          <p:nvSpPr>
            <p:cNvPr name="Freeform 35" id="35"/>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36" id="36"/>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37" id="37"/>
          <p:cNvGrpSpPr/>
          <p:nvPr/>
        </p:nvGrpSpPr>
        <p:grpSpPr>
          <a:xfrm rot="0">
            <a:off x="8598289" y="6193650"/>
            <a:ext cx="835173" cy="835173"/>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39" id="39"/>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5</a:t>
              </a:r>
            </a:p>
          </p:txBody>
        </p:sp>
      </p:grpSp>
      <p:grpSp>
        <p:nvGrpSpPr>
          <p:cNvPr name="Group 40" id="40"/>
          <p:cNvGrpSpPr/>
          <p:nvPr/>
        </p:nvGrpSpPr>
        <p:grpSpPr>
          <a:xfrm rot="0">
            <a:off x="8955527" y="7432920"/>
            <a:ext cx="6336410" cy="1173079"/>
            <a:chOff x="0" y="0"/>
            <a:chExt cx="2330415" cy="431437"/>
          </a:xfrm>
        </p:grpSpPr>
        <p:sp>
          <p:nvSpPr>
            <p:cNvPr name="Freeform 41" id="41"/>
            <p:cNvSpPr/>
            <p:nvPr/>
          </p:nvSpPr>
          <p:spPr>
            <a:xfrm flipH="false" flipV="false" rot="0">
              <a:off x="0" y="0"/>
              <a:ext cx="2330415" cy="431437"/>
            </a:xfrm>
            <a:custGeom>
              <a:avLst/>
              <a:gdLst/>
              <a:ahLst/>
              <a:cxnLst/>
              <a:rect r="r" b="b" t="t" l="l"/>
              <a:pathLst>
                <a:path h="431437" w="2330415">
                  <a:moveTo>
                    <a:pt x="62313" y="0"/>
                  </a:moveTo>
                  <a:lnTo>
                    <a:pt x="2268102" y="0"/>
                  </a:lnTo>
                  <a:cubicBezTo>
                    <a:pt x="2302516" y="0"/>
                    <a:pt x="2330415" y="27898"/>
                    <a:pt x="2330415" y="62313"/>
                  </a:cubicBezTo>
                  <a:lnTo>
                    <a:pt x="2330415" y="369124"/>
                  </a:lnTo>
                  <a:cubicBezTo>
                    <a:pt x="2330415" y="385650"/>
                    <a:pt x="2323849" y="401500"/>
                    <a:pt x="2312164" y="413186"/>
                  </a:cubicBezTo>
                  <a:cubicBezTo>
                    <a:pt x="2300478" y="424872"/>
                    <a:pt x="2284628" y="431437"/>
                    <a:pt x="2268102" y="431437"/>
                  </a:cubicBezTo>
                  <a:lnTo>
                    <a:pt x="62313" y="431437"/>
                  </a:lnTo>
                  <a:cubicBezTo>
                    <a:pt x="27898" y="431437"/>
                    <a:pt x="0" y="403538"/>
                    <a:pt x="0" y="369124"/>
                  </a:cubicBezTo>
                  <a:lnTo>
                    <a:pt x="0" y="62313"/>
                  </a:lnTo>
                  <a:cubicBezTo>
                    <a:pt x="0" y="27898"/>
                    <a:pt x="27898" y="0"/>
                    <a:pt x="62313" y="0"/>
                  </a:cubicBezTo>
                  <a:close/>
                </a:path>
              </a:pathLst>
            </a:custGeom>
            <a:solidFill>
              <a:srgbClr val="65B5DD"/>
            </a:solidFill>
          </p:spPr>
        </p:sp>
        <p:sp>
          <p:nvSpPr>
            <p:cNvPr name="TextBox 42" id="42"/>
            <p:cNvSpPr txBox="true"/>
            <p:nvPr/>
          </p:nvSpPr>
          <p:spPr>
            <a:xfrm>
              <a:off x="0" y="-38100"/>
              <a:ext cx="2330415" cy="469537"/>
            </a:xfrm>
            <a:prstGeom prst="rect">
              <a:avLst/>
            </a:prstGeom>
          </p:spPr>
          <p:txBody>
            <a:bodyPr anchor="ctr" rtlCol="false" tIns="36379" lIns="36379" bIns="36379" rIns="36379"/>
            <a:lstStyle/>
            <a:p>
              <a:pPr algn="ctr">
                <a:lnSpc>
                  <a:spcPts val="2660"/>
                </a:lnSpc>
              </a:pPr>
            </a:p>
          </p:txBody>
        </p:sp>
      </p:grpSp>
      <p:grpSp>
        <p:nvGrpSpPr>
          <p:cNvPr name="Group 43" id="43"/>
          <p:cNvGrpSpPr/>
          <p:nvPr/>
        </p:nvGrpSpPr>
        <p:grpSpPr>
          <a:xfrm rot="0">
            <a:off x="8598289" y="7620006"/>
            <a:ext cx="835173" cy="835173"/>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45" id="45"/>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6</a:t>
              </a:r>
            </a:p>
          </p:txBody>
        </p:sp>
      </p:grpSp>
      <p:sp>
        <p:nvSpPr>
          <p:cNvPr name="Freeform 46" id="46"/>
          <p:cNvSpPr/>
          <p:nvPr/>
        </p:nvSpPr>
        <p:spPr>
          <a:xfrm flipH="false" flipV="false" rot="0">
            <a:off x="5165927" y="2815754"/>
            <a:ext cx="6798364" cy="7095067"/>
          </a:xfrm>
          <a:custGeom>
            <a:avLst/>
            <a:gdLst/>
            <a:ahLst/>
            <a:cxnLst/>
            <a:rect r="r" b="b" t="t" l="l"/>
            <a:pathLst>
              <a:path h="7095067" w="6798364">
                <a:moveTo>
                  <a:pt x="0" y="0"/>
                </a:moveTo>
                <a:lnTo>
                  <a:pt x="6798364" y="0"/>
                </a:lnTo>
                <a:lnTo>
                  <a:pt x="6798364" y="7095067"/>
                </a:lnTo>
                <a:lnTo>
                  <a:pt x="0" y="7095067"/>
                </a:lnTo>
                <a:lnTo>
                  <a:pt x="0" y="0"/>
                </a:lnTo>
                <a:close/>
              </a:path>
            </a:pathLst>
          </a:custGeom>
          <a:blipFill>
            <a:blip r:embed="rId7">
              <a:alphaModFix amt="10999"/>
            </a:blip>
            <a:stretch>
              <a:fillRect l="0" t="0" r="0" b="0"/>
            </a:stretch>
          </a:blipFill>
        </p:spPr>
      </p:sp>
      <p:grpSp>
        <p:nvGrpSpPr>
          <p:cNvPr name="Group 47" id="47"/>
          <p:cNvGrpSpPr/>
          <p:nvPr/>
        </p:nvGrpSpPr>
        <p:grpSpPr>
          <a:xfrm rot="0">
            <a:off x="864061" y="4749161"/>
            <a:ext cx="835173" cy="835173"/>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49" id="49"/>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7</a:t>
              </a:r>
            </a:p>
          </p:txBody>
        </p:sp>
      </p:grpSp>
      <p:grpSp>
        <p:nvGrpSpPr>
          <p:cNvPr name="Group 50" id="50"/>
          <p:cNvGrpSpPr/>
          <p:nvPr/>
        </p:nvGrpSpPr>
        <p:grpSpPr>
          <a:xfrm rot="0">
            <a:off x="864061" y="6496227"/>
            <a:ext cx="835173" cy="835173"/>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52" id="52"/>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8</a:t>
              </a:r>
            </a:p>
          </p:txBody>
        </p:sp>
      </p:grpSp>
      <p:grpSp>
        <p:nvGrpSpPr>
          <p:cNvPr name="Group 53" id="53"/>
          <p:cNvGrpSpPr/>
          <p:nvPr/>
        </p:nvGrpSpPr>
        <p:grpSpPr>
          <a:xfrm rot="0">
            <a:off x="866348" y="7770826"/>
            <a:ext cx="835173" cy="835173"/>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4161"/>
            </a:solidFill>
            <a:ln cap="sq">
              <a:noFill/>
              <a:prstDash val="solid"/>
              <a:miter/>
            </a:ln>
          </p:spPr>
        </p:sp>
        <p:sp>
          <p:nvSpPr>
            <p:cNvPr name="TextBox 55" id="55"/>
            <p:cNvSpPr txBox="true"/>
            <p:nvPr/>
          </p:nvSpPr>
          <p:spPr>
            <a:xfrm>
              <a:off x="76200" y="104775"/>
              <a:ext cx="660400" cy="631825"/>
            </a:xfrm>
            <a:prstGeom prst="rect">
              <a:avLst/>
            </a:prstGeom>
          </p:spPr>
          <p:txBody>
            <a:bodyPr anchor="ctr" rtlCol="false" tIns="36379" lIns="36379" bIns="36379" rIns="36379"/>
            <a:lstStyle/>
            <a:p>
              <a:pPr algn="ctr" marL="0" indent="0" lvl="0">
                <a:lnSpc>
                  <a:spcPts val="3390"/>
                </a:lnSpc>
                <a:spcBef>
                  <a:spcPct val="0"/>
                </a:spcBef>
              </a:pPr>
              <a:r>
                <a:rPr lang="en-US" b="true" sz="3000" spc="141">
                  <a:solidFill>
                    <a:srgbClr val="FFFFFF"/>
                  </a:solidFill>
                  <a:latin typeface="Century Gothic Paneuropean Bold"/>
                  <a:ea typeface="Century Gothic Paneuropean Bold"/>
                  <a:cs typeface="Century Gothic Paneuropean Bold"/>
                  <a:sym typeface="Century Gothic Paneuropean Bold"/>
                </a:rPr>
                <a:t>9</a:t>
              </a:r>
            </a:p>
          </p:txBody>
        </p:sp>
      </p:grpSp>
      <p:sp>
        <p:nvSpPr>
          <p:cNvPr name="Freeform 56" id="56"/>
          <p:cNvSpPr/>
          <p:nvPr/>
        </p:nvSpPr>
        <p:spPr>
          <a:xfrm flipH="false" flipV="false" rot="0">
            <a:off x="15515025" y="2702635"/>
            <a:ext cx="2538500" cy="4881730"/>
          </a:xfrm>
          <a:custGeom>
            <a:avLst/>
            <a:gdLst/>
            <a:ahLst/>
            <a:cxnLst/>
            <a:rect r="r" b="b" t="t" l="l"/>
            <a:pathLst>
              <a:path h="4881730" w="2538500">
                <a:moveTo>
                  <a:pt x="0" y="0"/>
                </a:moveTo>
                <a:lnTo>
                  <a:pt x="2538499" y="0"/>
                </a:lnTo>
                <a:lnTo>
                  <a:pt x="2538499" y="4881730"/>
                </a:lnTo>
                <a:lnTo>
                  <a:pt x="0" y="4881730"/>
                </a:lnTo>
                <a:lnTo>
                  <a:pt x="0" y="0"/>
                </a:lnTo>
                <a:close/>
              </a:path>
            </a:pathLst>
          </a:custGeom>
          <a:blipFill>
            <a:blip r:embed="rId8"/>
            <a:stretch>
              <a:fillRect l="0" t="0" r="0" b="0"/>
            </a:stretch>
          </a:blipFill>
        </p:spPr>
      </p:sp>
      <p:pic>
        <p:nvPicPr>
          <p:cNvPr name="Picture 57" id="57"/>
          <p:cNvPicPr>
            <a:picLocks noChangeAspect="true"/>
          </p:cNvPicPr>
          <p:nvPr/>
        </p:nvPicPr>
        <p:blipFill>
          <a:blip r:embed="rId9"/>
          <a:srcRect l="0" t="0" r="0" b="0"/>
          <a:stretch>
            <a:fillRect/>
          </a:stretch>
        </p:blipFill>
        <p:spPr>
          <a:xfrm flipH="false" flipV="false" rot="-5400000">
            <a:off x="7924458" y="542448"/>
            <a:ext cx="605153" cy="676149"/>
          </a:xfrm>
          <a:prstGeom prst="rect">
            <a:avLst/>
          </a:prstGeom>
        </p:spPr>
      </p:pic>
      <p:pic>
        <p:nvPicPr>
          <p:cNvPr name="Picture 58" id="58"/>
          <p:cNvPicPr>
            <a:picLocks noChangeAspect="true"/>
          </p:cNvPicPr>
          <p:nvPr/>
        </p:nvPicPr>
        <p:blipFill>
          <a:blip r:embed="rId9"/>
          <a:srcRect l="0" t="0" r="0" b="0"/>
          <a:stretch>
            <a:fillRect/>
          </a:stretch>
        </p:blipFill>
        <p:spPr>
          <a:xfrm flipH="false" flipV="false" rot="-5400000">
            <a:off x="7915537" y="1969322"/>
            <a:ext cx="605153" cy="676149"/>
          </a:xfrm>
          <a:prstGeom prst="rect">
            <a:avLst/>
          </a:prstGeom>
        </p:spPr>
      </p:pic>
      <p:pic>
        <p:nvPicPr>
          <p:cNvPr name="Picture 59" id="59"/>
          <p:cNvPicPr>
            <a:picLocks noChangeAspect="true"/>
          </p:cNvPicPr>
          <p:nvPr/>
        </p:nvPicPr>
        <p:blipFill>
          <a:blip r:embed="rId9"/>
          <a:srcRect l="0" t="0" r="0" b="0"/>
          <a:stretch>
            <a:fillRect/>
          </a:stretch>
        </p:blipFill>
        <p:spPr>
          <a:xfrm flipH="false" flipV="false" rot="-5400000">
            <a:off x="7915537" y="3406136"/>
            <a:ext cx="605153" cy="676149"/>
          </a:xfrm>
          <a:prstGeom prst="rect">
            <a:avLst/>
          </a:prstGeom>
        </p:spPr>
      </p:pic>
      <p:pic>
        <p:nvPicPr>
          <p:cNvPr name="Picture 60" id="60"/>
          <p:cNvPicPr>
            <a:picLocks noChangeAspect="true"/>
          </p:cNvPicPr>
          <p:nvPr/>
        </p:nvPicPr>
        <p:blipFill>
          <a:blip r:embed="rId9"/>
          <a:srcRect l="0" t="0" r="0" b="0"/>
          <a:stretch>
            <a:fillRect/>
          </a:stretch>
        </p:blipFill>
        <p:spPr>
          <a:xfrm flipH="false" flipV="false" rot="-5400000">
            <a:off x="7915537" y="4805425"/>
            <a:ext cx="605153" cy="676149"/>
          </a:xfrm>
          <a:prstGeom prst="rect">
            <a:avLst/>
          </a:prstGeom>
        </p:spPr>
      </p:pic>
      <p:pic>
        <p:nvPicPr>
          <p:cNvPr name="Picture 61" id="61"/>
          <p:cNvPicPr>
            <a:picLocks noChangeAspect="true"/>
          </p:cNvPicPr>
          <p:nvPr/>
        </p:nvPicPr>
        <p:blipFill>
          <a:blip r:embed="rId9"/>
          <a:srcRect l="0" t="0" r="0" b="0"/>
          <a:stretch>
            <a:fillRect/>
          </a:stretch>
        </p:blipFill>
        <p:spPr>
          <a:xfrm flipH="false" flipV="false" rot="-5400000">
            <a:off x="7915537" y="6273162"/>
            <a:ext cx="605153" cy="676149"/>
          </a:xfrm>
          <a:prstGeom prst="rect">
            <a:avLst/>
          </a:prstGeom>
        </p:spPr>
      </p:pic>
      <p:pic>
        <p:nvPicPr>
          <p:cNvPr name="Picture 62" id="62"/>
          <p:cNvPicPr>
            <a:picLocks noChangeAspect="true"/>
          </p:cNvPicPr>
          <p:nvPr/>
        </p:nvPicPr>
        <p:blipFill>
          <a:blip r:embed="rId9"/>
          <a:srcRect l="0" t="0" r="0" b="0"/>
          <a:stretch>
            <a:fillRect/>
          </a:stretch>
        </p:blipFill>
        <p:spPr>
          <a:xfrm flipH="false" flipV="false" rot="-5400000">
            <a:off x="7915537" y="7706991"/>
            <a:ext cx="605153" cy="676149"/>
          </a:xfrm>
          <a:prstGeom prst="rect">
            <a:avLst/>
          </a:prstGeom>
        </p:spPr>
      </p:pic>
      <p:pic>
        <p:nvPicPr>
          <p:cNvPr name="Picture 63" id="63"/>
          <p:cNvPicPr>
            <a:picLocks noChangeAspect="true"/>
          </p:cNvPicPr>
          <p:nvPr/>
        </p:nvPicPr>
        <p:blipFill>
          <a:blip r:embed="rId9"/>
          <a:srcRect l="0" t="0" r="0" b="0"/>
          <a:stretch>
            <a:fillRect/>
          </a:stretch>
        </p:blipFill>
        <p:spPr>
          <a:xfrm flipH="false" flipV="false" rot="-5400000">
            <a:off x="185310" y="4846806"/>
            <a:ext cx="605153" cy="676149"/>
          </a:xfrm>
          <a:prstGeom prst="rect">
            <a:avLst/>
          </a:prstGeom>
        </p:spPr>
      </p:pic>
      <p:pic>
        <p:nvPicPr>
          <p:cNvPr name="Picture 64" id="64"/>
          <p:cNvPicPr>
            <a:picLocks noChangeAspect="true"/>
          </p:cNvPicPr>
          <p:nvPr/>
        </p:nvPicPr>
        <p:blipFill>
          <a:blip r:embed="rId9"/>
          <a:srcRect l="0" t="0" r="0" b="0"/>
          <a:stretch>
            <a:fillRect/>
          </a:stretch>
        </p:blipFill>
        <p:spPr>
          <a:xfrm flipH="false" flipV="false" rot="-5400000">
            <a:off x="185310" y="6575739"/>
            <a:ext cx="605153" cy="676149"/>
          </a:xfrm>
          <a:prstGeom prst="rect">
            <a:avLst/>
          </a:prstGeom>
        </p:spPr>
      </p:pic>
      <p:pic>
        <p:nvPicPr>
          <p:cNvPr name="Picture 65" id="65"/>
          <p:cNvPicPr>
            <a:picLocks noChangeAspect="true"/>
          </p:cNvPicPr>
          <p:nvPr/>
        </p:nvPicPr>
        <p:blipFill>
          <a:blip r:embed="rId9"/>
          <a:srcRect l="0" t="0" r="0" b="0"/>
          <a:stretch>
            <a:fillRect/>
          </a:stretch>
        </p:blipFill>
        <p:spPr>
          <a:xfrm flipH="false" flipV="false" rot="-5400000">
            <a:off x="185310" y="7873063"/>
            <a:ext cx="605153" cy="676149"/>
          </a:xfrm>
          <a:prstGeom prst="rect">
            <a:avLst/>
          </a:prstGeom>
        </p:spPr>
      </p:pic>
      <p:sp>
        <p:nvSpPr>
          <p:cNvPr name="TextBox 66" id="66"/>
          <p:cNvSpPr txBox="true"/>
          <p:nvPr/>
        </p:nvSpPr>
        <p:spPr>
          <a:xfrm rot="0">
            <a:off x="1166686" y="1886403"/>
            <a:ext cx="5989502" cy="2330450"/>
          </a:xfrm>
          <a:prstGeom prst="rect">
            <a:avLst/>
          </a:prstGeom>
        </p:spPr>
        <p:txBody>
          <a:bodyPr anchor="t" rtlCol="false" tIns="0" lIns="0" bIns="0" rIns="0">
            <a:spAutoFit/>
          </a:bodyPr>
          <a:lstStyle/>
          <a:p>
            <a:pPr algn="ctr" marL="0" indent="0" lvl="0">
              <a:lnSpc>
                <a:spcPts val="4599"/>
              </a:lnSpc>
              <a:spcBef>
                <a:spcPct val="0"/>
              </a:spcBef>
            </a:pPr>
            <a:r>
              <a:rPr lang="en-US" b="true" sz="3999" u="sng">
                <a:solidFill>
                  <a:srgbClr val="154161"/>
                </a:solidFill>
                <a:latin typeface="Century Gothic Paneuropean Bold"/>
                <a:ea typeface="Century Gothic Paneuropean Bold"/>
                <a:cs typeface="Century Gothic Paneuropean Bold"/>
                <a:sym typeface="Century Gothic Paneuropean Bold"/>
              </a:rPr>
              <a:t>SÌNTOMAS DE ALARMA</a:t>
            </a:r>
            <a:r>
              <a:rPr lang="en-US" b="true" sz="3999">
                <a:solidFill>
                  <a:srgbClr val="154161"/>
                </a:solidFill>
                <a:latin typeface="Century Gothic Paneuropean Bold"/>
                <a:ea typeface="Century Gothic Paneuropean Bold"/>
                <a:cs typeface="Century Gothic Paneuropean Bold"/>
                <a:sym typeface="Century Gothic Paneuropean Bold"/>
              </a:rPr>
              <a:t> EN EL EMBARAZO QUE REQUIERE ATENCION INMEDIATA</a:t>
            </a:r>
          </a:p>
        </p:txBody>
      </p:sp>
      <p:sp>
        <p:nvSpPr>
          <p:cNvPr name="TextBox 67" id="67"/>
          <p:cNvSpPr txBox="true"/>
          <p:nvPr/>
        </p:nvSpPr>
        <p:spPr>
          <a:xfrm rot="0">
            <a:off x="9638404" y="641219"/>
            <a:ext cx="5327619"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Manchas o sangrado vaginal</a:t>
            </a:r>
          </a:p>
        </p:txBody>
      </p:sp>
      <p:sp>
        <p:nvSpPr>
          <p:cNvPr name="TextBox 68" id="68"/>
          <p:cNvSpPr txBox="true"/>
          <p:nvPr/>
        </p:nvSpPr>
        <p:spPr>
          <a:xfrm rot="0">
            <a:off x="9638404" y="2082370"/>
            <a:ext cx="2574569"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Visión borrosa</a:t>
            </a:r>
          </a:p>
        </p:txBody>
      </p:sp>
      <p:sp>
        <p:nvSpPr>
          <p:cNvPr name="TextBox 69" id="69"/>
          <p:cNvSpPr txBox="true"/>
          <p:nvPr/>
        </p:nvSpPr>
        <p:spPr>
          <a:xfrm rot="0">
            <a:off x="9638404" y="3523040"/>
            <a:ext cx="2325887"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Desmayos</a:t>
            </a:r>
          </a:p>
        </p:txBody>
      </p:sp>
      <p:sp>
        <p:nvSpPr>
          <p:cNvPr name="TextBox 70" id="70"/>
          <p:cNvSpPr txBox="true"/>
          <p:nvPr/>
        </p:nvSpPr>
        <p:spPr>
          <a:xfrm rot="0">
            <a:off x="9638404" y="4904197"/>
            <a:ext cx="5327619"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Zumbido en los oídos</a:t>
            </a:r>
          </a:p>
        </p:txBody>
      </p:sp>
      <p:sp>
        <p:nvSpPr>
          <p:cNvPr name="TextBox 71" id="71"/>
          <p:cNvSpPr txBox="true"/>
          <p:nvPr/>
        </p:nvSpPr>
        <p:spPr>
          <a:xfrm rot="0">
            <a:off x="9638404" y="6353800"/>
            <a:ext cx="5327619"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Ausencia de </a:t>
            </a:r>
            <a:r>
              <a:rPr lang="en-US" b="true" sz="2532" spc="103">
                <a:solidFill>
                  <a:srgbClr val="154161"/>
                </a:solidFill>
                <a:latin typeface="Century Gothic Paneuropean Bold"/>
                <a:ea typeface="Century Gothic Paneuropean Bold"/>
                <a:cs typeface="Century Gothic Paneuropean Bold"/>
                <a:sym typeface="Century Gothic Paneuropean Bold"/>
                <a:hlinkClick r:id="rId10" tooltip="https://www.dodot.es/embarazo/sintomas-del-embarazo/articulo/movimiento-fetal"/>
              </a:rPr>
              <a:t>movimiento </a:t>
            </a:r>
            <a:r>
              <a:rPr lang="en-US" b="true" sz="2532" spc="103">
                <a:solidFill>
                  <a:srgbClr val="154161"/>
                </a:solidFill>
                <a:latin typeface="Century Gothic Paneuropean Bold"/>
                <a:ea typeface="Century Gothic Paneuropean Bold"/>
                <a:cs typeface="Century Gothic Paneuropean Bold"/>
                <a:sym typeface="Century Gothic Paneuropean Bold"/>
              </a:rPr>
              <a:t>fetal</a:t>
            </a:r>
          </a:p>
        </p:txBody>
      </p:sp>
      <p:sp>
        <p:nvSpPr>
          <p:cNvPr name="TextBox 72" id="72"/>
          <p:cNvSpPr txBox="true"/>
          <p:nvPr/>
        </p:nvSpPr>
        <p:spPr>
          <a:xfrm rot="0">
            <a:off x="9638404" y="7780156"/>
            <a:ext cx="5149137" cy="430982"/>
          </a:xfrm>
          <a:prstGeom prst="rect">
            <a:avLst/>
          </a:prstGeom>
        </p:spPr>
        <p:txBody>
          <a:bodyPr anchor="t" rtlCol="false" tIns="0" lIns="0" bIns="0" rIns="0">
            <a:spAutoFit/>
          </a:bodyPr>
          <a:lstStyle/>
          <a:p>
            <a:pPr algn="l" marL="0" indent="0" lvl="0">
              <a:lnSpc>
                <a:spcPts val="3545"/>
              </a:lnSpc>
              <a:spcBef>
                <a:spcPct val="0"/>
              </a:spcBef>
            </a:pPr>
            <a:r>
              <a:rPr lang="en-US" b="true" sz="2532" spc="103">
                <a:solidFill>
                  <a:srgbClr val="154161"/>
                </a:solidFill>
                <a:latin typeface="Century Gothic Paneuropean Bold"/>
                <a:ea typeface="Century Gothic Paneuropean Bold"/>
                <a:cs typeface="Century Gothic Paneuropean Bold"/>
                <a:sym typeface="Century Gothic Paneuropean Bold"/>
              </a:rPr>
              <a:t>Dolor abdominal persistente</a:t>
            </a:r>
          </a:p>
        </p:txBody>
      </p:sp>
      <p:sp>
        <p:nvSpPr>
          <p:cNvPr name="TextBox 73" id="73"/>
          <p:cNvSpPr txBox="true"/>
          <p:nvPr/>
        </p:nvSpPr>
        <p:spPr>
          <a:xfrm rot="0">
            <a:off x="1796770" y="4637050"/>
            <a:ext cx="5989502" cy="3874008"/>
          </a:xfrm>
          <a:prstGeom prst="rect">
            <a:avLst/>
          </a:prstGeom>
        </p:spPr>
        <p:txBody>
          <a:bodyPr anchor="t" rtlCol="false" tIns="0" lIns="0" bIns="0" rIns="0">
            <a:spAutoFit/>
          </a:bodyPr>
          <a:lstStyle/>
          <a:p>
            <a:pPr algn="just">
              <a:lnSpc>
                <a:spcPts val="2556"/>
              </a:lnSpc>
            </a:pPr>
            <a:r>
              <a:rPr lang="en-US" b="true" sz="1800" u="sng">
                <a:solidFill>
                  <a:srgbClr val="000000"/>
                </a:solidFill>
                <a:latin typeface="Century Gothic Paneuropean Bold"/>
                <a:ea typeface="Century Gothic Paneuropean Bold"/>
                <a:cs typeface="Century Gothic Paneuropean Bold"/>
                <a:sym typeface="Century Gothic Paneuropean Bold"/>
              </a:rPr>
              <a:t>Hinchazón de la cara, los ojos o las manos</a:t>
            </a:r>
            <a:r>
              <a:rPr lang="en-US" sz="1800">
                <a:solidFill>
                  <a:srgbClr val="000000"/>
                </a:solidFill>
                <a:latin typeface="Century Gothic Paneuropean"/>
                <a:ea typeface="Century Gothic Paneuropean"/>
                <a:cs typeface="Century Gothic Paneuropean"/>
                <a:sym typeface="Century Gothic Paneuropean"/>
              </a:rPr>
              <a:t> (es normal tener los pies o las manos hinchados durante el embarazo, pero conviene mantenerlo bajo supervisión médica).</a:t>
            </a:r>
          </a:p>
          <a:p>
            <a:pPr algn="just">
              <a:lnSpc>
                <a:spcPts val="2556"/>
              </a:lnSpc>
            </a:pPr>
          </a:p>
          <a:p>
            <a:pPr algn="just">
              <a:lnSpc>
                <a:spcPts val="2556"/>
              </a:lnSpc>
            </a:pPr>
          </a:p>
          <a:p>
            <a:pPr algn="just">
              <a:lnSpc>
                <a:spcPts val="2556"/>
              </a:lnSpc>
            </a:pPr>
            <a:r>
              <a:rPr lang="en-US" b="true" sz="1800" u="sng">
                <a:solidFill>
                  <a:srgbClr val="000000"/>
                </a:solidFill>
                <a:latin typeface="Century Gothic Paneuropean Bold"/>
                <a:ea typeface="Century Gothic Paneuropean Bold"/>
                <a:cs typeface="Century Gothic Paneuropean Bold"/>
                <a:sym typeface="Century Gothic Paneuropean Bold"/>
              </a:rPr>
              <a:t>Síntomas de infecció</a:t>
            </a:r>
            <a:r>
              <a:rPr lang="en-US" sz="1800">
                <a:solidFill>
                  <a:srgbClr val="000000"/>
                </a:solidFill>
                <a:latin typeface="Century Gothic Paneuropean"/>
                <a:ea typeface="Century Gothic Paneuropean"/>
                <a:cs typeface="Century Gothic Paneuropean"/>
                <a:sym typeface="Century Gothic Paneuropean"/>
              </a:rPr>
              <a:t>n (fiebre, escalofríos, escozor al orinar o diarrea).</a:t>
            </a:r>
          </a:p>
          <a:p>
            <a:pPr algn="just">
              <a:lnSpc>
                <a:spcPts val="2556"/>
              </a:lnSpc>
            </a:pPr>
          </a:p>
          <a:p>
            <a:pPr algn="just">
              <a:lnSpc>
                <a:spcPts val="2556"/>
              </a:lnSpc>
            </a:pPr>
          </a:p>
          <a:p>
            <a:pPr algn="just" marL="0" indent="0" lvl="1">
              <a:lnSpc>
                <a:spcPts val="2556"/>
              </a:lnSpc>
              <a:spcBef>
                <a:spcPct val="0"/>
              </a:spcBef>
            </a:pPr>
            <a:r>
              <a:rPr lang="en-US" b="true" sz="1800" u="sng">
                <a:solidFill>
                  <a:srgbClr val="000000"/>
                </a:solidFill>
                <a:latin typeface="Century Gothic Paneuropean Bold"/>
                <a:ea typeface="Century Gothic Paneuropean Bold"/>
                <a:cs typeface="Century Gothic Paneuropean Bold"/>
                <a:sym typeface="Century Gothic Paneuropean Bold"/>
              </a:rPr>
              <a:t>Vómitos que duran varios días</a:t>
            </a:r>
            <a:r>
              <a:rPr lang="en-US" sz="1800">
                <a:solidFill>
                  <a:srgbClr val="000000"/>
                </a:solidFill>
                <a:latin typeface="Century Gothic Paneuropean"/>
                <a:ea typeface="Century Gothic Paneuropean"/>
                <a:cs typeface="Century Gothic Paneuropean"/>
                <a:sym typeface="Century Gothic Paneuropean"/>
              </a:rPr>
              <a:t> y que se presentan más de dos o tres veces al día.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DAGX05p09Ik</dc:identifier>
  <dcterms:modified xsi:type="dcterms:W3CDTF">2011-08-01T06:04:30Z</dcterms:modified>
  <cp:revision>1</cp:revision>
  <dc:title>PRESENTACION MORTALIDA MATERNA Y PERINATAL</dc:title>
</cp:coreProperties>
</file>