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</p:sldIdLst>
  <p:sldSz cx="6858000" cy="12192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CCFF"/>
    <a:srgbClr val="12D9F4"/>
    <a:srgbClr val="67FB1D"/>
    <a:srgbClr val="FFCC99"/>
    <a:srgbClr val="FFFF99"/>
    <a:srgbClr val="CC0099"/>
    <a:srgbClr val="12EFF4"/>
    <a:srgbClr val="00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120" d="100"/>
          <a:sy n="120" d="100"/>
        </p:scale>
        <p:origin x="-216" y="-7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D76B5-912A-4AF8-83CD-D43AB6BF552C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72DB02C-9315-4455-8F4A-1C76C6B7EE00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Menos de 1 año</a:t>
          </a:r>
        </a:p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0%</a:t>
          </a:r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E351B02-2A89-48E0-8E6E-FF0275956D10}" type="parTrans" cxnId="{AD13CF65-49B3-4CBD-AA08-A6254EF4F2AA}">
      <dgm:prSet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225DA19-794A-4429-BE03-7FBC93DA868E}" type="sibTrans" cxnId="{AD13CF65-49B3-4CBD-AA08-A6254EF4F2AA}">
      <dgm:prSet custT="1"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A2D0CC6-E67C-43CD-9C25-BF6D8C2C929E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21-30 años</a:t>
          </a:r>
        </a:p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30%</a:t>
          </a:r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3549A12-B7E6-44DC-86D1-E98A5138DF75}" type="parTrans" cxnId="{9E1BEEE1-680B-4D3E-A70A-BEAD77F4C7B9}">
      <dgm:prSet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2EDC040-33FD-4E5D-9BFB-06A2D2BD9BB8}" type="sibTrans" cxnId="{9E1BEEE1-680B-4D3E-A70A-BEAD77F4C7B9}">
      <dgm:prSet custT="1"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9D451A1-CC8E-4000-841D-C0106B74422B}">
      <dgm:prSet phldrT="[Texto]" custT="1"/>
      <dgm:spPr>
        <a:solidFill>
          <a:srgbClr val="12D9F4"/>
        </a:solidFill>
        <a:ln>
          <a:solidFill>
            <a:srgbClr val="12EFF4"/>
          </a:solidFill>
        </a:ln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31-40 años</a:t>
          </a:r>
        </a:p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19%</a:t>
          </a:r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24EA585-85C9-49BB-BB34-52A21B2146EF}" type="parTrans" cxnId="{93276F21-2A91-4304-927C-3079347CE301}">
      <dgm:prSet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134C426-575F-45F0-A848-E4FBC88B721B}" type="sibTrans" cxnId="{93276F21-2A91-4304-927C-3079347CE301}">
      <dgm:prSet custT="1"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50A471F-3844-4A94-91A9-3F4DF92A6E85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41-50 años</a:t>
          </a:r>
        </a:p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6%</a:t>
          </a:r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A9863F0-C7D1-48C0-A47A-4734933849D6}" type="parTrans" cxnId="{2A9B1237-A384-43BB-9FCF-A8321D6BD726}">
      <dgm:prSet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3256DA3-5FFB-4CFD-B1C2-B1402E93457F}" type="sibTrans" cxnId="{2A9B1237-A384-43BB-9FCF-A8321D6BD726}">
      <dgm:prSet custT="1"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90B2F3B-D2CE-431B-847F-E1416288A6D1}">
      <dgm:prSet phldrT="[Texto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51-60</a:t>
          </a:r>
        </a:p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2,3%</a:t>
          </a:r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C6532FB-AD81-47B5-8E03-183E184F5007}" type="parTrans" cxnId="{7D8D1731-5CF2-4DCD-8C68-8D04FABC495E}">
      <dgm:prSet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1DE7F09-B495-4C4D-969E-9DC1B7B660CA}" type="sibTrans" cxnId="{7D8D1731-5CF2-4DCD-8C68-8D04FABC495E}">
      <dgm:prSet custT="1"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4EC824E-AF66-4834-918F-D62AD9F1FB25}">
      <dgm:prSet phldrT="[Texto]" custT="1"/>
      <dgm:spPr>
        <a:solidFill>
          <a:srgbClr val="99FF99"/>
        </a:solidFill>
        <a:ln>
          <a:solidFill>
            <a:srgbClr val="66FF33"/>
          </a:solidFill>
        </a:ln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1-10 años</a:t>
          </a:r>
        </a:p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17%</a:t>
          </a:r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661780F-E699-473E-BB97-573047314270}" type="parTrans" cxnId="{0E85CC4F-7FD3-409C-8EBF-37F283171989}">
      <dgm:prSet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B47F1F9-C4EB-40D4-8E6F-31351B5B0182}" type="sibTrans" cxnId="{0E85CC4F-7FD3-409C-8EBF-37F283171989}">
      <dgm:prSet custT="1"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867DA9A-1F74-46F8-BFDA-01E8226B6CAE}">
      <dgm:prSet phldrT="[Texto]" custT="1"/>
      <dgm:spPr>
        <a:solidFill>
          <a:srgbClr val="CCFF99"/>
        </a:solidFill>
        <a:ln>
          <a:solidFill>
            <a:srgbClr val="67FB1D"/>
          </a:solidFill>
        </a:ln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11-20 años</a:t>
          </a:r>
        </a:p>
        <a:p>
          <a:r>
            <a:rPr lang="es-ES" sz="1000" dirty="0" smtClean="0">
              <a:solidFill>
                <a:schemeClr val="tx1"/>
              </a:solidFill>
              <a:latin typeface="Arial Narrow" panose="020B0606020202030204" pitchFamily="34" charset="0"/>
            </a:rPr>
            <a:t>24%</a:t>
          </a:r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22FE926-F430-4DEC-842B-65399989F967}" type="parTrans" cxnId="{C5E7D03D-B274-4C34-8AA0-95B8CF9261D7}">
      <dgm:prSet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A0F0E35-3506-4651-9570-7FDA4C7CE02D}" type="sibTrans" cxnId="{C5E7D03D-B274-4C34-8AA0-95B8CF9261D7}">
      <dgm:prSet custT="1"/>
      <dgm:spPr/>
      <dgm:t>
        <a:bodyPr/>
        <a:lstStyle/>
        <a:p>
          <a:endParaRPr lang="es-ES" sz="1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19D0847-6682-48C6-8B46-B178CED91826}">
      <dgm:prSet phldrT="[Texto]"/>
      <dgm:spPr>
        <a:solidFill>
          <a:srgbClr val="12D9F4"/>
        </a:solidFill>
        <a:ln>
          <a:solidFill>
            <a:srgbClr val="12EFF4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 Narrow" panose="020B0606020202030204" pitchFamily="34" charset="0"/>
            </a:rPr>
            <a:t>&gt;61 años</a:t>
          </a:r>
        </a:p>
        <a:p>
          <a:r>
            <a:rPr lang="es-ES" dirty="0" smtClean="0">
              <a:solidFill>
                <a:schemeClr val="tx1"/>
              </a:solidFill>
              <a:latin typeface="Arial Narrow" panose="020B0606020202030204" pitchFamily="34" charset="0"/>
            </a:rPr>
            <a:t>2,3%</a:t>
          </a:r>
          <a:endParaRPr lang="es-ES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41195AB-E73C-4459-AFC2-0DAD83791AED}" type="parTrans" cxnId="{D3836E98-9065-411F-AC0E-71C4B1D2E978}">
      <dgm:prSet/>
      <dgm:spPr/>
      <dgm:t>
        <a:bodyPr/>
        <a:lstStyle/>
        <a:p>
          <a:endParaRPr lang="es-CO"/>
        </a:p>
      </dgm:t>
    </dgm:pt>
    <dgm:pt modelId="{6E1E2CE7-2A13-431A-8BB3-B3522FB7F141}" type="sibTrans" cxnId="{D3836E98-9065-411F-AC0E-71C4B1D2E978}">
      <dgm:prSet/>
      <dgm:spPr/>
      <dgm:t>
        <a:bodyPr/>
        <a:lstStyle/>
        <a:p>
          <a:endParaRPr lang="es-CO"/>
        </a:p>
      </dgm:t>
    </dgm:pt>
    <dgm:pt modelId="{D1CA9D00-2928-47FE-82C6-F5D87D0364E7}" type="pres">
      <dgm:prSet presAssocID="{17CD76B5-912A-4AF8-83CD-D43AB6BF55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811FF6-7406-4A55-BDE4-FE0DC97C7BF8}" type="pres">
      <dgm:prSet presAssocID="{772DB02C-9315-4455-8F4A-1C76C6B7EE0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2222EC-2F17-4B3F-BE36-DFF595DF386B}" type="pres">
      <dgm:prSet presAssocID="{B225DA19-794A-4429-BE03-7FBC93DA868E}" presName="sibTrans" presStyleLbl="sibTrans2D1" presStyleIdx="0" presStyleCnt="8"/>
      <dgm:spPr>
        <a:prstGeom prst="mathMinus">
          <a:avLst/>
        </a:prstGeom>
      </dgm:spPr>
      <dgm:t>
        <a:bodyPr/>
        <a:lstStyle/>
        <a:p>
          <a:endParaRPr lang="es-ES"/>
        </a:p>
      </dgm:t>
    </dgm:pt>
    <dgm:pt modelId="{79899FA1-A4C7-49F0-9D1D-5A5EB1BDD2DF}" type="pres">
      <dgm:prSet presAssocID="{B225DA19-794A-4429-BE03-7FBC93DA868E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B6AE3EFF-7A81-47D8-8C89-E1BD8ECE55C7}" type="pres">
      <dgm:prSet presAssocID="{34EC824E-AF66-4834-918F-D62AD9F1FB2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4A2F43-8F7D-4185-BDEC-50326B01F029}" type="pres">
      <dgm:prSet presAssocID="{7B47F1F9-C4EB-40D4-8E6F-31351B5B0182}" presName="sibTrans" presStyleLbl="sibTrans2D1" presStyleIdx="1" presStyleCnt="8"/>
      <dgm:spPr>
        <a:prstGeom prst="mathMinus">
          <a:avLst/>
        </a:prstGeom>
      </dgm:spPr>
      <dgm:t>
        <a:bodyPr/>
        <a:lstStyle/>
        <a:p>
          <a:endParaRPr lang="es-ES"/>
        </a:p>
      </dgm:t>
    </dgm:pt>
    <dgm:pt modelId="{921BECD8-CAA7-4BB5-8461-BCA61DF4D153}" type="pres">
      <dgm:prSet presAssocID="{7B47F1F9-C4EB-40D4-8E6F-31351B5B0182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8D6AF2E3-16CE-4EF3-92AB-EF43F1CAE570}" type="pres">
      <dgm:prSet presAssocID="{F867DA9A-1F74-46F8-BFDA-01E8226B6CA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FE78D-2F90-4C98-8D97-F9D8A9ED3B45}" type="pres">
      <dgm:prSet presAssocID="{0A0F0E35-3506-4651-9570-7FDA4C7CE02D}" presName="sibTrans" presStyleLbl="sibTrans2D1" presStyleIdx="2" presStyleCnt="8"/>
      <dgm:spPr>
        <a:prstGeom prst="mathMinus">
          <a:avLst/>
        </a:prstGeom>
      </dgm:spPr>
      <dgm:t>
        <a:bodyPr/>
        <a:lstStyle/>
        <a:p>
          <a:endParaRPr lang="es-ES"/>
        </a:p>
      </dgm:t>
    </dgm:pt>
    <dgm:pt modelId="{39CD5A00-4D86-42D2-9488-450464170CA5}" type="pres">
      <dgm:prSet presAssocID="{0A0F0E35-3506-4651-9570-7FDA4C7CE02D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F35DC12F-C6F5-40F6-B6B4-D04E42A96A8A}" type="pres">
      <dgm:prSet presAssocID="{1A2D0CC6-E67C-43CD-9C25-BF6D8C2C929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8675EF-4165-4EC9-9427-18B16A050425}" type="pres">
      <dgm:prSet presAssocID="{A2EDC040-33FD-4E5D-9BFB-06A2D2BD9BB8}" presName="sibTrans" presStyleLbl="sibTrans2D1" presStyleIdx="3" presStyleCnt="8"/>
      <dgm:spPr>
        <a:prstGeom prst="mathMinus">
          <a:avLst/>
        </a:prstGeom>
      </dgm:spPr>
      <dgm:t>
        <a:bodyPr/>
        <a:lstStyle/>
        <a:p>
          <a:endParaRPr lang="es-ES"/>
        </a:p>
      </dgm:t>
    </dgm:pt>
    <dgm:pt modelId="{C0DF9DA1-5E38-4E9A-8725-934A0CC5B272}" type="pres">
      <dgm:prSet presAssocID="{A2EDC040-33FD-4E5D-9BFB-06A2D2BD9BB8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4B892CED-115A-4C9D-9852-3F246B717178}" type="pres">
      <dgm:prSet presAssocID="{89D451A1-CC8E-4000-841D-C0106B74422B}" presName="node" presStyleLbl="node1" presStyleIdx="4" presStyleCnt="8" custRadScaleRad="109583" custRadScaleInc="247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175E5E-69A6-4673-8C3C-64997F28594C}" type="pres">
      <dgm:prSet presAssocID="{E134C426-575F-45F0-A848-E4FBC88B721B}" presName="sibTrans" presStyleLbl="sibTrans2D1" presStyleIdx="4" presStyleCnt="8"/>
      <dgm:spPr>
        <a:prstGeom prst="mathMinus">
          <a:avLst/>
        </a:prstGeom>
      </dgm:spPr>
      <dgm:t>
        <a:bodyPr/>
        <a:lstStyle/>
        <a:p>
          <a:endParaRPr lang="es-ES"/>
        </a:p>
      </dgm:t>
    </dgm:pt>
    <dgm:pt modelId="{88441D93-B1D2-4B53-85E9-35A7864E760A}" type="pres">
      <dgm:prSet presAssocID="{E134C426-575F-45F0-A848-E4FBC88B721B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B1C62DA9-4E97-4D3A-A6C7-5C436C54F3D3}" type="pres">
      <dgm:prSet presAssocID="{150A471F-3844-4A94-91A9-3F4DF92A6E8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459DF-1D47-4C24-A954-554186CCEF28}" type="pres">
      <dgm:prSet presAssocID="{93256DA3-5FFB-4CFD-B1C2-B1402E93457F}" presName="sibTrans" presStyleLbl="sibTrans2D1" presStyleIdx="5" presStyleCnt="8"/>
      <dgm:spPr>
        <a:prstGeom prst="mathMinus">
          <a:avLst/>
        </a:prstGeom>
      </dgm:spPr>
      <dgm:t>
        <a:bodyPr/>
        <a:lstStyle/>
        <a:p>
          <a:endParaRPr lang="es-ES"/>
        </a:p>
      </dgm:t>
    </dgm:pt>
    <dgm:pt modelId="{5683689F-4313-4277-87C1-C61B8E3CF252}" type="pres">
      <dgm:prSet presAssocID="{93256DA3-5FFB-4CFD-B1C2-B1402E93457F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C12869D5-2AA4-4C3C-9C86-D812FD8FA734}" type="pres">
      <dgm:prSet presAssocID="{E90B2F3B-D2CE-431B-847F-E1416288A6D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1D3AAE-F017-4E37-913F-E9B3EBD20FFA}" type="pres">
      <dgm:prSet presAssocID="{F1DE7F09-B495-4C4D-969E-9DC1B7B660CA}" presName="sibTrans" presStyleLbl="sibTrans2D1" presStyleIdx="6" presStyleCnt="8"/>
      <dgm:spPr>
        <a:prstGeom prst="mathMinus">
          <a:avLst/>
        </a:prstGeom>
      </dgm:spPr>
      <dgm:t>
        <a:bodyPr/>
        <a:lstStyle/>
        <a:p>
          <a:endParaRPr lang="es-ES"/>
        </a:p>
      </dgm:t>
    </dgm:pt>
    <dgm:pt modelId="{AEB81D83-C094-49EA-9CA7-6B4CE9CC8CA4}" type="pres">
      <dgm:prSet presAssocID="{F1DE7F09-B495-4C4D-969E-9DC1B7B660CA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B2FD7BB7-95AD-46F4-9576-F0F35002871D}" type="pres">
      <dgm:prSet presAssocID="{519D0847-6682-48C6-8B46-B178CED91826}" presName="node" presStyleLbl="node1" presStyleIdx="7" presStyleCnt="8" custRadScaleRad="109583" custRadScaleInc="247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F9AC66-514B-4CCD-BD8B-A410973ADF49}" type="pres">
      <dgm:prSet presAssocID="{6E1E2CE7-2A13-431A-8BB3-B3522FB7F141}" presName="sibTrans" presStyleLbl="sibTrans2D1" presStyleIdx="7" presStyleCnt="8"/>
      <dgm:spPr>
        <a:prstGeom prst="mathMinus">
          <a:avLst/>
        </a:prstGeom>
      </dgm:spPr>
      <dgm:t>
        <a:bodyPr/>
        <a:lstStyle/>
        <a:p>
          <a:endParaRPr lang="es-CO"/>
        </a:p>
      </dgm:t>
    </dgm:pt>
    <dgm:pt modelId="{C53D8569-4ABC-4A2B-958D-E0B1A37AF80D}" type="pres">
      <dgm:prSet presAssocID="{6E1E2CE7-2A13-431A-8BB3-B3522FB7F141}" presName="connectorText" presStyleLbl="sibTrans2D1" presStyleIdx="7" presStyleCnt="8"/>
      <dgm:spPr/>
      <dgm:t>
        <a:bodyPr/>
        <a:lstStyle/>
        <a:p>
          <a:endParaRPr lang="es-CO"/>
        </a:p>
      </dgm:t>
    </dgm:pt>
  </dgm:ptLst>
  <dgm:cxnLst>
    <dgm:cxn modelId="{F70871A1-A7D7-4B55-8F59-BD20B59528F9}" type="presOf" srcId="{B225DA19-794A-4429-BE03-7FBC93DA868E}" destId="{8A2222EC-2F17-4B3F-BE36-DFF595DF386B}" srcOrd="0" destOrd="0" presId="urn:microsoft.com/office/officeart/2005/8/layout/cycle2"/>
    <dgm:cxn modelId="{0E181ACB-79AC-4F8D-AC06-1CB65BEC4E41}" type="presOf" srcId="{0A0F0E35-3506-4651-9570-7FDA4C7CE02D}" destId="{39CD5A00-4D86-42D2-9488-450464170CA5}" srcOrd="1" destOrd="0" presId="urn:microsoft.com/office/officeart/2005/8/layout/cycle2"/>
    <dgm:cxn modelId="{4BD1F5C1-24D9-42F4-99E5-A6ABE9FCCA8A}" type="presOf" srcId="{F1DE7F09-B495-4C4D-969E-9DC1B7B660CA}" destId="{301D3AAE-F017-4E37-913F-E9B3EBD20FFA}" srcOrd="0" destOrd="0" presId="urn:microsoft.com/office/officeart/2005/8/layout/cycle2"/>
    <dgm:cxn modelId="{1765C6F1-A0FF-4215-A916-08F1538F93A3}" type="presOf" srcId="{17CD76B5-912A-4AF8-83CD-D43AB6BF552C}" destId="{D1CA9D00-2928-47FE-82C6-F5D87D0364E7}" srcOrd="0" destOrd="0" presId="urn:microsoft.com/office/officeart/2005/8/layout/cycle2"/>
    <dgm:cxn modelId="{FD04EBFC-9120-46D6-B08B-DE218F4E9EDA}" type="presOf" srcId="{E90B2F3B-D2CE-431B-847F-E1416288A6D1}" destId="{C12869D5-2AA4-4C3C-9C86-D812FD8FA734}" srcOrd="0" destOrd="0" presId="urn:microsoft.com/office/officeart/2005/8/layout/cycle2"/>
    <dgm:cxn modelId="{C681F0F2-1AE1-4AFB-8B1C-4892CBFE8050}" type="presOf" srcId="{89D451A1-CC8E-4000-841D-C0106B74422B}" destId="{4B892CED-115A-4C9D-9852-3F246B717178}" srcOrd="0" destOrd="0" presId="urn:microsoft.com/office/officeart/2005/8/layout/cycle2"/>
    <dgm:cxn modelId="{06260AAF-8A9C-4772-BE84-6D0C03531777}" type="presOf" srcId="{93256DA3-5FFB-4CFD-B1C2-B1402E93457F}" destId="{21E459DF-1D47-4C24-A954-554186CCEF28}" srcOrd="0" destOrd="0" presId="urn:microsoft.com/office/officeart/2005/8/layout/cycle2"/>
    <dgm:cxn modelId="{AD13CF65-49B3-4CBD-AA08-A6254EF4F2AA}" srcId="{17CD76B5-912A-4AF8-83CD-D43AB6BF552C}" destId="{772DB02C-9315-4455-8F4A-1C76C6B7EE00}" srcOrd="0" destOrd="0" parTransId="{8E351B02-2A89-48E0-8E6E-FF0275956D10}" sibTransId="{B225DA19-794A-4429-BE03-7FBC93DA868E}"/>
    <dgm:cxn modelId="{93276F21-2A91-4304-927C-3079347CE301}" srcId="{17CD76B5-912A-4AF8-83CD-D43AB6BF552C}" destId="{89D451A1-CC8E-4000-841D-C0106B74422B}" srcOrd="4" destOrd="0" parTransId="{024EA585-85C9-49BB-BB34-52A21B2146EF}" sibTransId="{E134C426-575F-45F0-A848-E4FBC88B721B}"/>
    <dgm:cxn modelId="{7D8D1731-5CF2-4DCD-8C68-8D04FABC495E}" srcId="{17CD76B5-912A-4AF8-83CD-D43AB6BF552C}" destId="{E90B2F3B-D2CE-431B-847F-E1416288A6D1}" srcOrd="6" destOrd="0" parTransId="{BC6532FB-AD81-47B5-8E03-183E184F5007}" sibTransId="{F1DE7F09-B495-4C4D-969E-9DC1B7B660CA}"/>
    <dgm:cxn modelId="{A17A182F-74FF-4C34-B280-0A763D6E2BD8}" type="presOf" srcId="{34EC824E-AF66-4834-918F-D62AD9F1FB25}" destId="{B6AE3EFF-7A81-47D8-8C89-E1BD8ECE55C7}" srcOrd="0" destOrd="0" presId="urn:microsoft.com/office/officeart/2005/8/layout/cycle2"/>
    <dgm:cxn modelId="{0E85CC4F-7FD3-409C-8EBF-37F283171989}" srcId="{17CD76B5-912A-4AF8-83CD-D43AB6BF552C}" destId="{34EC824E-AF66-4834-918F-D62AD9F1FB25}" srcOrd="1" destOrd="0" parTransId="{2661780F-E699-473E-BB97-573047314270}" sibTransId="{7B47F1F9-C4EB-40D4-8E6F-31351B5B0182}"/>
    <dgm:cxn modelId="{70691F9C-E28C-47D4-A0D7-4FF60C1DC5B9}" type="presOf" srcId="{A2EDC040-33FD-4E5D-9BFB-06A2D2BD9BB8}" destId="{588675EF-4165-4EC9-9427-18B16A050425}" srcOrd="0" destOrd="0" presId="urn:microsoft.com/office/officeart/2005/8/layout/cycle2"/>
    <dgm:cxn modelId="{3387FDD5-A89D-4802-970B-E40F8AADDAF3}" type="presOf" srcId="{6E1E2CE7-2A13-431A-8BB3-B3522FB7F141}" destId="{F0F9AC66-514B-4CCD-BD8B-A410973ADF49}" srcOrd="0" destOrd="0" presId="urn:microsoft.com/office/officeart/2005/8/layout/cycle2"/>
    <dgm:cxn modelId="{4F5F2836-6D03-487B-95C9-C9D012DE4F5B}" type="presOf" srcId="{1A2D0CC6-E67C-43CD-9C25-BF6D8C2C929E}" destId="{F35DC12F-C6F5-40F6-B6B4-D04E42A96A8A}" srcOrd="0" destOrd="0" presId="urn:microsoft.com/office/officeart/2005/8/layout/cycle2"/>
    <dgm:cxn modelId="{CF481640-A8CC-41CF-A4FC-98D15AF69C0F}" type="presOf" srcId="{7B47F1F9-C4EB-40D4-8E6F-31351B5B0182}" destId="{804A2F43-8F7D-4185-BDEC-50326B01F029}" srcOrd="0" destOrd="0" presId="urn:microsoft.com/office/officeart/2005/8/layout/cycle2"/>
    <dgm:cxn modelId="{F9604968-6BC6-445E-B20B-7B937C812CCB}" type="presOf" srcId="{150A471F-3844-4A94-91A9-3F4DF92A6E85}" destId="{B1C62DA9-4E97-4D3A-A6C7-5C436C54F3D3}" srcOrd="0" destOrd="0" presId="urn:microsoft.com/office/officeart/2005/8/layout/cycle2"/>
    <dgm:cxn modelId="{F052352B-47D1-45DA-9CF3-26169141249A}" type="presOf" srcId="{F867DA9A-1F74-46F8-BFDA-01E8226B6CAE}" destId="{8D6AF2E3-16CE-4EF3-92AB-EF43F1CAE570}" srcOrd="0" destOrd="0" presId="urn:microsoft.com/office/officeart/2005/8/layout/cycle2"/>
    <dgm:cxn modelId="{9E1BEEE1-680B-4D3E-A70A-BEAD77F4C7B9}" srcId="{17CD76B5-912A-4AF8-83CD-D43AB6BF552C}" destId="{1A2D0CC6-E67C-43CD-9C25-BF6D8C2C929E}" srcOrd="3" destOrd="0" parTransId="{43549A12-B7E6-44DC-86D1-E98A5138DF75}" sibTransId="{A2EDC040-33FD-4E5D-9BFB-06A2D2BD9BB8}"/>
    <dgm:cxn modelId="{C5E7D03D-B274-4C34-8AA0-95B8CF9261D7}" srcId="{17CD76B5-912A-4AF8-83CD-D43AB6BF552C}" destId="{F867DA9A-1F74-46F8-BFDA-01E8226B6CAE}" srcOrd="2" destOrd="0" parTransId="{622FE926-F430-4DEC-842B-65399989F967}" sibTransId="{0A0F0E35-3506-4651-9570-7FDA4C7CE02D}"/>
    <dgm:cxn modelId="{5B517A0C-5123-4174-A230-4B34EF520728}" type="presOf" srcId="{B225DA19-794A-4429-BE03-7FBC93DA868E}" destId="{79899FA1-A4C7-49F0-9D1D-5A5EB1BDD2DF}" srcOrd="1" destOrd="0" presId="urn:microsoft.com/office/officeart/2005/8/layout/cycle2"/>
    <dgm:cxn modelId="{9EBAAE88-2878-4647-AC0B-D041BD781AFB}" type="presOf" srcId="{93256DA3-5FFB-4CFD-B1C2-B1402E93457F}" destId="{5683689F-4313-4277-87C1-C61B8E3CF252}" srcOrd="1" destOrd="0" presId="urn:microsoft.com/office/officeart/2005/8/layout/cycle2"/>
    <dgm:cxn modelId="{0B3FA36F-1942-40D4-972B-A5B9A282C4DE}" type="presOf" srcId="{E134C426-575F-45F0-A848-E4FBC88B721B}" destId="{DD175E5E-69A6-4673-8C3C-64997F28594C}" srcOrd="0" destOrd="0" presId="urn:microsoft.com/office/officeart/2005/8/layout/cycle2"/>
    <dgm:cxn modelId="{51AFC22E-DEC1-4CEC-AF25-215C1AB626A8}" type="presOf" srcId="{772DB02C-9315-4455-8F4A-1C76C6B7EE00}" destId="{F5811FF6-7406-4A55-BDE4-FE0DC97C7BF8}" srcOrd="0" destOrd="0" presId="urn:microsoft.com/office/officeart/2005/8/layout/cycle2"/>
    <dgm:cxn modelId="{5215A7EC-7E05-4168-B4DA-56FFB88BA30C}" type="presOf" srcId="{E134C426-575F-45F0-A848-E4FBC88B721B}" destId="{88441D93-B1D2-4B53-85E9-35A7864E760A}" srcOrd="1" destOrd="0" presId="urn:microsoft.com/office/officeart/2005/8/layout/cycle2"/>
    <dgm:cxn modelId="{210575C1-6759-4034-BDE1-DF725ADEF446}" type="presOf" srcId="{0A0F0E35-3506-4651-9570-7FDA4C7CE02D}" destId="{75DFE78D-2F90-4C98-8D97-F9D8A9ED3B45}" srcOrd="0" destOrd="0" presId="urn:microsoft.com/office/officeart/2005/8/layout/cycle2"/>
    <dgm:cxn modelId="{CF7BFD6C-74D9-400F-B9B5-E14C5CD8312B}" type="presOf" srcId="{F1DE7F09-B495-4C4D-969E-9DC1B7B660CA}" destId="{AEB81D83-C094-49EA-9CA7-6B4CE9CC8CA4}" srcOrd="1" destOrd="0" presId="urn:microsoft.com/office/officeart/2005/8/layout/cycle2"/>
    <dgm:cxn modelId="{D3836E98-9065-411F-AC0E-71C4B1D2E978}" srcId="{17CD76B5-912A-4AF8-83CD-D43AB6BF552C}" destId="{519D0847-6682-48C6-8B46-B178CED91826}" srcOrd="7" destOrd="0" parTransId="{341195AB-E73C-4459-AFC2-0DAD83791AED}" sibTransId="{6E1E2CE7-2A13-431A-8BB3-B3522FB7F141}"/>
    <dgm:cxn modelId="{0B04FE13-B713-4EB1-ABCB-C7AF75C8D739}" type="presOf" srcId="{6E1E2CE7-2A13-431A-8BB3-B3522FB7F141}" destId="{C53D8569-4ABC-4A2B-958D-E0B1A37AF80D}" srcOrd="1" destOrd="0" presId="urn:microsoft.com/office/officeart/2005/8/layout/cycle2"/>
    <dgm:cxn modelId="{074BC900-DCFF-4278-8E65-5A4743636197}" type="presOf" srcId="{7B47F1F9-C4EB-40D4-8E6F-31351B5B0182}" destId="{921BECD8-CAA7-4BB5-8461-BCA61DF4D153}" srcOrd="1" destOrd="0" presId="urn:microsoft.com/office/officeart/2005/8/layout/cycle2"/>
    <dgm:cxn modelId="{2A9B1237-A384-43BB-9FCF-A8321D6BD726}" srcId="{17CD76B5-912A-4AF8-83CD-D43AB6BF552C}" destId="{150A471F-3844-4A94-91A9-3F4DF92A6E85}" srcOrd="5" destOrd="0" parTransId="{3A9863F0-C7D1-48C0-A47A-4734933849D6}" sibTransId="{93256DA3-5FFB-4CFD-B1C2-B1402E93457F}"/>
    <dgm:cxn modelId="{06B8DA89-198F-4F6B-8887-62B2D8BF5EF1}" type="presOf" srcId="{A2EDC040-33FD-4E5D-9BFB-06A2D2BD9BB8}" destId="{C0DF9DA1-5E38-4E9A-8725-934A0CC5B272}" srcOrd="1" destOrd="0" presId="urn:microsoft.com/office/officeart/2005/8/layout/cycle2"/>
    <dgm:cxn modelId="{3853B8B7-A6E1-41F2-B2FE-39E1BC5794F5}" type="presOf" srcId="{519D0847-6682-48C6-8B46-B178CED91826}" destId="{B2FD7BB7-95AD-46F4-9576-F0F35002871D}" srcOrd="0" destOrd="0" presId="urn:microsoft.com/office/officeart/2005/8/layout/cycle2"/>
    <dgm:cxn modelId="{E2E0F9C2-B339-4DA6-A31B-491B0CC13735}" type="presParOf" srcId="{D1CA9D00-2928-47FE-82C6-F5D87D0364E7}" destId="{F5811FF6-7406-4A55-BDE4-FE0DC97C7BF8}" srcOrd="0" destOrd="0" presId="urn:microsoft.com/office/officeart/2005/8/layout/cycle2"/>
    <dgm:cxn modelId="{8C634245-8006-4620-886E-7C64FFDED1F9}" type="presParOf" srcId="{D1CA9D00-2928-47FE-82C6-F5D87D0364E7}" destId="{8A2222EC-2F17-4B3F-BE36-DFF595DF386B}" srcOrd="1" destOrd="0" presId="urn:microsoft.com/office/officeart/2005/8/layout/cycle2"/>
    <dgm:cxn modelId="{8072B89E-13A9-4CF2-83D6-CABCF76A9963}" type="presParOf" srcId="{8A2222EC-2F17-4B3F-BE36-DFF595DF386B}" destId="{79899FA1-A4C7-49F0-9D1D-5A5EB1BDD2DF}" srcOrd="0" destOrd="0" presId="urn:microsoft.com/office/officeart/2005/8/layout/cycle2"/>
    <dgm:cxn modelId="{A6555CF2-DD10-49E2-8FBE-0F5CEA8D9CA3}" type="presParOf" srcId="{D1CA9D00-2928-47FE-82C6-F5D87D0364E7}" destId="{B6AE3EFF-7A81-47D8-8C89-E1BD8ECE55C7}" srcOrd="2" destOrd="0" presId="urn:microsoft.com/office/officeart/2005/8/layout/cycle2"/>
    <dgm:cxn modelId="{5BB9A06E-D8A3-422E-A24E-B1BF1247B3B1}" type="presParOf" srcId="{D1CA9D00-2928-47FE-82C6-F5D87D0364E7}" destId="{804A2F43-8F7D-4185-BDEC-50326B01F029}" srcOrd="3" destOrd="0" presId="urn:microsoft.com/office/officeart/2005/8/layout/cycle2"/>
    <dgm:cxn modelId="{7331461E-919E-44EF-96D3-D713ACEBC98E}" type="presParOf" srcId="{804A2F43-8F7D-4185-BDEC-50326B01F029}" destId="{921BECD8-CAA7-4BB5-8461-BCA61DF4D153}" srcOrd="0" destOrd="0" presId="urn:microsoft.com/office/officeart/2005/8/layout/cycle2"/>
    <dgm:cxn modelId="{7085F239-48A9-468D-A493-4067FF3424B2}" type="presParOf" srcId="{D1CA9D00-2928-47FE-82C6-F5D87D0364E7}" destId="{8D6AF2E3-16CE-4EF3-92AB-EF43F1CAE570}" srcOrd="4" destOrd="0" presId="urn:microsoft.com/office/officeart/2005/8/layout/cycle2"/>
    <dgm:cxn modelId="{021D4D3C-DF05-4302-A546-26B6EDF9AC00}" type="presParOf" srcId="{D1CA9D00-2928-47FE-82C6-F5D87D0364E7}" destId="{75DFE78D-2F90-4C98-8D97-F9D8A9ED3B45}" srcOrd="5" destOrd="0" presId="urn:microsoft.com/office/officeart/2005/8/layout/cycle2"/>
    <dgm:cxn modelId="{71D0E889-837C-4B8E-AC9C-CA7782457460}" type="presParOf" srcId="{75DFE78D-2F90-4C98-8D97-F9D8A9ED3B45}" destId="{39CD5A00-4D86-42D2-9488-450464170CA5}" srcOrd="0" destOrd="0" presId="urn:microsoft.com/office/officeart/2005/8/layout/cycle2"/>
    <dgm:cxn modelId="{F886A1F2-C918-4CC1-A005-1C613F1BA744}" type="presParOf" srcId="{D1CA9D00-2928-47FE-82C6-F5D87D0364E7}" destId="{F35DC12F-C6F5-40F6-B6B4-D04E42A96A8A}" srcOrd="6" destOrd="0" presId="urn:microsoft.com/office/officeart/2005/8/layout/cycle2"/>
    <dgm:cxn modelId="{ECD89D5D-CA72-4A0E-A059-F073EF11F02E}" type="presParOf" srcId="{D1CA9D00-2928-47FE-82C6-F5D87D0364E7}" destId="{588675EF-4165-4EC9-9427-18B16A050425}" srcOrd="7" destOrd="0" presId="urn:microsoft.com/office/officeart/2005/8/layout/cycle2"/>
    <dgm:cxn modelId="{61BCD365-E929-41CB-A425-56BB25792433}" type="presParOf" srcId="{588675EF-4165-4EC9-9427-18B16A050425}" destId="{C0DF9DA1-5E38-4E9A-8725-934A0CC5B272}" srcOrd="0" destOrd="0" presId="urn:microsoft.com/office/officeart/2005/8/layout/cycle2"/>
    <dgm:cxn modelId="{E47D0506-B9BA-438C-903A-ACA54536157D}" type="presParOf" srcId="{D1CA9D00-2928-47FE-82C6-F5D87D0364E7}" destId="{4B892CED-115A-4C9D-9852-3F246B717178}" srcOrd="8" destOrd="0" presId="urn:microsoft.com/office/officeart/2005/8/layout/cycle2"/>
    <dgm:cxn modelId="{BC2A4A78-CAB7-44A4-8019-9056080EB8A1}" type="presParOf" srcId="{D1CA9D00-2928-47FE-82C6-F5D87D0364E7}" destId="{DD175E5E-69A6-4673-8C3C-64997F28594C}" srcOrd="9" destOrd="0" presId="urn:microsoft.com/office/officeart/2005/8/layout/cycle2"/>
    <dgm:cxn modelId="{3B4484C8-721F-44A9-A1BA-F5342CB8E204}" type="presParOf" srcId="{DD175E5E-69A6-4673-8C3C-64997F28594C}" destId="{88441D93-B1D2-4B53-85E9-35A7864E760A}" srcOrd="0" destOrd="0" presId="urn:microsoft.com/office/officeart/2005/8/layout/cycle2"/>
    <dgm:cxn modelId="{91F7CC2C-DCAF-4330-A005-0F2A898E8A92}" type="presParOf" srcId="{D1CA9D00-2928-47FE-82C6-F5D87D0364E7}" destId="{B1C62DA9-4E97-4D3A-A6C7-5C436C54F3D3}" srcOrd="10" destOrd="0" presId="urn:microsoft.com/office/officeart/2005/8/layout/cycle2"/>
    <dgm:cxn modelId="{0B4B82D5-4D46-449A-A70A-E6827003B87C}" type="presParOf" srcId="{D1CA9D00-2928-47FE-82C6-F5D87D0364E7}" destId="{21E459DF-1D47-4C24-A954-554186CCEF28}" srcOrd="11" destOrd="0" presId="urn:microsoft.com/office/officeart/2005/8/layout/cycle2"/>
    <dgm:cxn modelId="{023D8FF4-92DA-4168-916E-87FA776E8D94}" type="presParOf" srcId="{21E459DF-1D47-4C24-A954-554186CCEF28}" destId="{5683689F-4313-4277-87C1-C61B8E3CF252}" srcOrd="0" destOrd="0" presId="urn:microsoft.com/office/officeart/2005/8/layout/cycle2"/>
    <dgm:cxn modelId="{C360D5A3-463F-4A2F-99BF-A6AC1F24969F}" type="presParOf" srcId="{D1CA9D00-2928-47FE-82C6-F5D87D0364E7}" destId="{C12869D5-2AA4-4C3C-9C86-D812FD8FA734}" srcOrd="12" destOrd="0" presId="urn:microsoft.com/office/officeart/2005/8/layout/cycle2"/>
    <dgm:cxn modelId="{60721587-5EA2-45D2-9343-14A33F9D96AA}" type="presParOf" srcId="{D1CA9D00-2928-47FE-82C6-F5D87D0364E7}" destId="{301D3AAE-F017-4E37-913F-E9B3EBD20FFA}" srcOrd="13" destOrd="0" presId="urn:microsoft.com/office/officeart/2005/8/layout/cycle2"/>
    <dgm:cxn modelId="{8BA40644-50E8-4D27-ABB9-A1AB65B579F2}" type="presParOf" srcId="{301D3AAE-F017-4E37-913F-E9B3EBD20FFA}" destId="{AEB81D83-C094-49EA-9CA7-6B4CE9CC8CA4}" srcOrd="0" destOrd="0" presId="urn:microsoft.com/office/officeart/2005/8/layout/cycle2"/>
    <dgm:cxn modelId="{5A1D88E5-85F8-4129-832D-F2401754B81A}" type="presParOf" srcId="{D1CA9D00-2928-47FE-82C6-F5D87D0364E7}" destId="{B2FD7BB7-95AD-46F4-9576-F0F35002871D}" srcOrd="14" destOrd="0" presId="urn:microsoft.com/office/officeart/2005/8/layout/cycle2"/>
    <dgm:cxn modelId="{A6B43B42-1954-4F6E-9703-BE91E6D7F530}" type="presParOf" srcId="{D1CA9D00-2928-47FE-82C6-F5D87D0364E7}" destId="{F0F9AC66-514B-4CCD-BD8B-A410973ADF49}" srcOrd="15" destOrd="0" presId="urn:microsoft.com/office/officeart/2005/8/layout/cycle2"/>
    <dgm:cxn modelId="{EDF74045-A082-48BF-BD81-37B6552CD54A}" type="presParOf" srcId="{F0F9AC66-514B-4CCD-BD8B-A410973ADF49}" destId="{C53D8569-4ABC-4A2B-958D-E0B1A37AF8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11FF6-7406-4A55-BDE4-FE0DC97C7BF8}">
      <dsp:nvSpPr>
        <dsp:cNvPr id="0" name=""/>
        <dsp:cNvSpPr/>
      </dsp:nvSpPr>
      <dsp:spPr>
        <a:xfrm>
          <a:off x="1976809" y="650"/>
          <a:ext cx="618380" cy="61838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Menos de 1 año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0%</a:t>
          </a: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67369" y="91210"/>
        <a:ext cx="437260" cy="437260"/>
      </dsp:txXfrm>
    </dsp:sp>
    <dsp:sp modelId="{8A2222EC-2F17-4B3F-BE36-DFF595DF386B}">
      <dsp:nvSpPr>
        <dsp:cNvPr id="0" name=""/>
        <dsp:cNvSpPr/>
      </dsp:nvSpPr>
      <dsp:spPr>
        <a:xfrm rot="1350000">
          <a:off x="2628574" y="381514"/>
          <a:ext cx="164774" cy="208703"/>
        </a:xfrm>
        <a:prstGeom prst="mathMin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630455" y="413797"/>
        <a:ext cx="115342" cy="125221"/>
      </dsp:txXfrm>
    </dsp:sp>
    <dsp:sp modelId="{B6AE3EFF-7A81-47D8-8C89-E1BD8ECE55C7}">
      <dsp:nvSpPr>
        <dsp:cNvPr id="0" name=""/>
        <dsp:cNvSpPr/>
      </dsp:nvSpPr>
      <dsp:spPr>
        <a:xfrm>
          <a:off x="2835349" y="356269"/>
          <a:ext cx="618380" cy="618380"/>
        </a:xfrm>
        <a:prstGeom prst="ellipse">
          <a:avLst/>
        </a:prstGeom>
        <a:solidFill>
          <a:srgbClr val="99FF99"/>
        </a:solidFill>
        <a:ln w="12700" cap="flat" cmpd="sng" algn="ctr">
          <a:solidFill>
            <a:srgbClr val="66FF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1-10 años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17%</a:t>
          </a: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25909" y="446829"/>
        <a:ext cx="437260" cy="437260"/>
      </dsp:txXfrm>
    </dsp:sp>
    <dsp:sp modelId="{804A2F43-8F7D-4185-BDEC-50326B01F029}">
      <dsp:nvSpPr>
        <dsp:cNvPr id="0" name=""/>
        <dsp:cNvSpPr/>
      </dsp:nvSpPr>
      <dsp:spPr>
        <a:xfrm rot="4050000">
          <a:off x="3238177" y="986069"/>
          <a:ext cx="164774" cy="208703"/>
        </a:xfrm>
        <a:prstGeom prst="mathMinus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53435" y="1004975"/>
        <a:ext cx="115342" cy="125221"/>
      </dsp:txXfrm>
    </dsp:sp>
    <dsp:sp modelId="{8D6AF2E3-16CE-4EF3-92AB-EF43F1CAE570}">
      <dsp:nvSpPr>
        <dsp:cNvPr id="0" name=""/>
        <dsp:cNvSpPr/>
      </dsp:nvSpPr>
      <dsp:spPr>
        <a:xfrm>
          <a:off x="3190968" y="1214809"/>
          <a:ext cx="618380" cy="618380"/>
        </a:xfrm>
        <a:prstGeom prst="ellipse">
          <a:avLst/>
        </a:prstGeom>
        <a:solidFill>
          <a:srgbClr val="CCFF99"/>
        </a:solidFill>
        <a:ln w="12700" cap="flat" cmpd="sng" algn="ctr">
          <a:solidFill>
            <a:srgbClr val="67F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11-20 años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24%</a:t>
          </a: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81528" y="1305369"/>
        <a:ext cx="437260" cy="437260"/>
      </dsp:txXfrm>
    </dsp:sp>
    <dsp:sp modelId="{75DFE78D-2F90-4C98-8D97-F9D8A9ED3B45}">
      <dsp:nvSpPr>
        <dsp:cNvPr id="0" name=""/>
        <dsp:cNvSpPr/>
      </dsp:nvSpPr>
      <dsp:spPr>
        <a:xfrm rot="6750000">
          <a:off x="3241746" y="1844609"/>
          <a:ext cx="164774" cy="208703"/>
        </a:xfrm>
        <a:prstGeom prst="mathMinus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3275920" y="1863515"/>
        <a:ext cx="115342" cy="125221"/>
      </dsp:txXfrm>
    </dsp:sp>
    <dsp:sp modelId="{F35DC12F-C6F5-40F6-B6B4-D04E42A96A8A}">
      <dsp:nvSpPr>
        <dsp:cNvPr id="0" name=""/>
        <dsp:cNvSpPr/>
      </dsp:nvSpPr>
      <dsp:spPr>
        <a:xfrm>
          <a:off x="2835349" y="2073349"/>
          <a:ext cx="618380" cy="6183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21-30 años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30%</a:t>
          </a: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25909" y="2163909"/>
        <a:ext cx="437260" cy="437260"/>
      </dsp:txXfrm>
    </dsp:sp>
    <dsp:sp modelId="{588675EF-4165-4EC9-9427-18B16A050425}">
      <dsp:nvSpPr>
        <dsp:cNvPr id="0" name=""/>
        <dsp:cNvSpPr/>
      </dsp:nvSpPr>
      <dsp:spPr>
        <a:xfrm rot="9609900">
          <a:off x="2542415" y="2454126"/>
          <a:ext cx="228744" cy="208703"/>
        </a:xfrm>
        <a:prstGeom prst="mathMinus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2603169" y="2485245"/>
        <a:ext cx="166133" cy="125221"/>
      </dsp:txXfrm>
    </dsp:sp>
    <dsp:sp modelId="{4B892CED-115A-4C9D-9852-3F246B717178}">
      <dsp:nvSpPr>
        <dsp:cNvPr id="0" name=""/>
        <dsp:cNvSpPr/>
      </dsp:nvSpPr>
      <dsp:spPr>
        <a:xfrm>
          <a:off x="1847665" y="2429619"/>
          <a:ext cx="618380" cy="618380"/>
        </a:xfrm>
        <a:prstGeom prst="ellipse">
          <a:avLst/>
        </a:prstGeom>
        <a:solidFill>
          <a:srgbClr val="12D9F4"/>
        </a:solidFill>
        <a:ln w="12700" cap="flat" cmpd="sng" algn="ctr">
          <a:solidFill>
            <a:srgbClr val="12EFF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31-40 años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19%</a:t>
          </a: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938225" y="2520179"/>
        <a:ext cx="437260" cy="437260"/>
      </dsp:txXfrm>
    </dsp:sp>
    <dsp:sp modelId="{DD175E5E-69A6-4673-8C3C-64997F28594C}">
      <dsp:nvSpPr>
        <dsp:cNvPr id="0" name=""/>
        <dsp:cNvSpPr/>
      </dsp:nvSpPr>
      <dsp:spPr>
        <a:xfrm rot="12361978">
          <a:off x="1743520" y="2457595"/>
          <a:ext cx="102488" cy="208703"/>
        </a:xfrm>
        <a:prstGeom prst="mathMinus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1772706" y="2506083"/>
        <a:ext cx="71742" cy="125221"/>
      </dsp:txXfrm>
    </dsp:sp>
    <dsp:sp modelId="{B1C62DA9-4E97-4D3A-A6C7-5C436C54F3D3}">
      <dsp:nvSpPr>
        <dsp:cNvPr id="0" name=""/>
        <dsp:cNvSpPr/>
      </dsp:nvSpPr>
      <dsp:spPr>
        <a:xfrm>
          <a:off x="1118269" y="2073349"/>
          <a:ext cx="618380" cy="61838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41-50 años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6%</a:t>
          </a: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08829" y="2163909"/>
        <a:ext cx="437260" cy="437260"/>
      </dsp:txXfrm>
    </dsp:sp>
    <dsp:sp modelId="{21E459DF-1D47-4C24-A954-554186CCEF28}">
      <dsp:nvSpPr>
        <dsp:cNvPr id="0" name=""/>
        <dsp:cNvSpPr/>
      </dsp:nvSpPr>
      <dsp:spPr>
        <a:xfrm rot="14850000">
          <a:off x="1169047" y="1853226"/>
          <a:ext cx="164774" cy="208703"/>
        </a:xfrm>
        <a:prstGeom prst="mathMinus">
          <a:avLst/>
        </a:prstGeom>
        <a:solidFill>
          <a:schemeClr val="accent4">
            <a:hueOff val="7425495"/>
            <a:satOff val="-34263"/>
            <a:lumOff val="1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1203221" y="1917802"/>
        <a:ext cx="115342" cy="125221"/>
      </dsp:txXfrm>
    </dsp:sp>
    <dsp:sp modelId="{C12869D5-2AA4-4C3C-9C86-D812FD8FA734}">
      <dsp:nvSpPr>
        <dsp:cNvPr id="0" name=""/>
        <dsp:cNvSpPr/>
      </dsp:nvSpPr>
      <dsp:spPr>
        <a:xfrm>
          <a:off x="762650" y="1214809"/>
          <a:ext cx="618380" cy="61838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51-60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2,3%</a:t>
          </a: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53210" y="1305369"/>
        <a:ext cx="437260" cy="437260"/>
      </dsp:txXfrm>
    </dsp:sp>
    <dsp:sp modelId="{301D3AAE-F017-4E37-913F-E9B3EBD20FFA}">
      <dsp:nvSpPr>
        <dsp:cNvPr id="0" name=""/>
        <dsp:cNvSpPr/>
      </dsp:nvSpPr>
      <dsp:spPr>
        <a:xfrm rot="17385378">
          <a:off x="1128493" y="912488"/>
          <a:ext cx="250999" cy="208703"/>
        </a:xfrm>
        <a:prstGeom prst="mathMinus">
          <a:avLst/>
        </a:prstGeom>
        <a:solidFill>
          <a:schemeClr val="accent4">
            <a:hueOff val="8910594"/>
            <a:satOff val="-41115"/>
            <a:lumOff val="15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149217" y="983692"/>
        <a:ext cx="188388" cy="125221"/>
      </dsp:txXfrm>
    </dsp:sp>
    <dsp:sp modelId="{B2FD7BB7-95AD-46F4-9576-F0F35002871D}">
      <dsp:nvSpPr>
        <dsp:cNvPr id="0" name=""/>
        <dsp:cNvSpPr/>
      </dsp:nvSpPr>
      <dsp:spPr>
        <a:xfrm>
          <a:off x="1131756" y="187119"/>
          <a:ext cx="618380" cy="618380"/>
        </a:xfrm>
        <a:prstGeom prst="ellipse">
          <a:avLst/>
        </a:prstGeom>
        <a:solidFill>
          <a:srgbClr val="12D9F4"/>
        </a:solidFill>
        <a:ln w="12700" cap="flat" cmpd="sng" algn="ctr">
          <a:solidFill>
            <a:srgbClr val="12EFF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&gt;61 años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2,3%</a:t>
          </a:r>
          <a:endParaRPr lang="es-ES" sz="9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22316" y="277679"/>
        <a:ext cx="437260" cy="437260"/>
      </dsp:txXfrm>
    </dsp:sp>
    <dsp:sp modelId="{F0F9AC66-514B-4CCD-BD8B-A410973ADF49}">
      <dsp:nvSpPr>
        <dsp:cNvPr id="0" name=""/>
        <dsp:cNvSpPr/>
      </dsp:nvSpPr>
      <dsp:spPr>
        <a:xfrm rot="20853394">
          <a:off x="1794400" y="299522"/>
          <a:ext cx="130910" cy="208703"/>
        </a:xfrm>
        <a:prstGeom prst="mathMinus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1794861" y="345494"/>
        <a:ext cx="91637" cy="125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7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05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08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14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21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71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7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19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45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6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9395-FC9F-4B3B-984F-211613AB805E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8419-EB1B-400B-B155-C3C5A00E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11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wmf"/><Relationship Id="rId2" Type="http://schemas.openxmlformats.org/officeDocument/2006/relationships/image" Target="../media/image1.png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emf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ector recto 28"/>
          <p:cNvCxnSpPr/>
          <p:nvPr/>
        </p:nvCxnSpPr>
        <p:spPr>
          <a:xfrm>
            <a:off x="3649508" y="453154"/>
            <a:ext cx="3051091" cy="242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244744" y="4387137"/>
            <a:ext cx="453096" cy="386555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Berlin Sans FB" panose="020E0602020502020306" pitchFamily="34" charset="0"/>
              </a:rPr>
              <a:t>2</a:t>
            </a:r>
            <a:r>
              <a:rPr lang="es-ES" sz="1600" dirty="0" smtClean="0">
                <a:latin typeface="Berlin Sans FB" panose="020E0602020502020306" pitchFamily="34" charset="0"/>
              </a:rPr>
              <a:t>.</a:t>
            </a:r>
            <a:endParaRPr lang="es-ES" sz="1600" dirty="0">
              <a:latin typeface="Berlin Sans FB" panose="020E0602020502020306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10049" y="1110394"/>
            <a:ext cx="583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Comportamiento de la notificación de malaria, </a:t>
            </a:r>
            <a:r>
              <a:rPr lang="es-CO" sz="1200" b="1" dirty="0" smtClean="0">
                <a:latin typeface="Arial Narrow" panose="020B0606020202030204" pitchFamily="34" charset="0"/>
              </a:rPr>
              <a:t>Norte de Santander semana epidemiológica 1 a </a:t>
            </a:r>
            <a:r>
              <a:rPr lang="es-CO" sz="1200" b="1" dirty="0">
                <a:latin typeface="Arial Narrow" panose="020B0606020202030204" pitchFamily="34" charset="0"/>
              </a:rPr>
              <a:t>3</a:t>
            </a:r>
            <a:r>
              <a:rPr lang="es-CO" sz="1200" b="1" dirty="0" smtClean="0">
                <a:latin typeface="Arial Narrow" panose="020B0606020202030204" pitchFamily="34" charset="0"/>
              </a:rPr>
              <a:t> </a:t>
            </a:r>
            <a:r>
              <a:rPr lang="es-CO" sz="1200" b="1" dirty="0" smtClean="0">
                <a:latin typeface="Arial Narrow" panose="020B0606020202030204" pitchFamily="34" charset="0"/>
              </a:rPr>
              <a:t>del </a:t>
            </a:r>
            <a:r>
              <a:rPr lang="es-CO" sz="1200" b="1" dirty="0" smtClean="0">
                <a:latin typeface="Arial Narrow" panose="020B0606020202030204" pitchFamily="34" charset="0"/>
              </a:rPr>
              <a:t>2019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295616" y="71768"/>
            <a:ext cx="4386431" cy="1050611"/>
            <a:chOff x="2295616" y="-17048"/>
            <a:chExt cx="4386431" cy="1050611"/>
          </a:xfrm>
        </p:grpSpPr>
        <p:sp>
          <p:nvSpPr>
            <p:cNvPr id="16" name="Forma libre 15"/>
            <p:cNvSpPr/>
            <p:nvPr/>
          </p:nvSpPr>
          <p:spPr>
            <a:xfrm>
              <a:off x="2758707" y="477430"/>
              <a:ext cx="3923340" cy="524726"/>
            </a:xfrm>
            <a:custGeom>
              <a:avLst/>
              <a:gdLst>
                <a:gd name="connsiteX0" fmla="*/ 0 w 4027246"/>
                <a:gd name="connsiteY0" fmla="*/ 0 h 637832"/>
                <a:gd name="connsiteX1" fmla="*/ 4027246 w 4027246"/>
                <a:gd name="connsiteY1" fmla="*/ 0 h 637832"/>
                <a:gd name="connsiteX2" fmla="*/ 4027246 w 4027246"/>
                <a:gd name="connsiteY2" fmla="*/ 637832 h 637832"/>
                <a:gd name="connsiteX3" fmla="*/ 0 w 4027246"/>
                <a:gd name="connsiteY3" fmla="*/ 637832 h 637832"/>
                <a:gd name="connsiteX4" fmla="*/ 0 w 4027246"/>
                <a:gd name="connsiteY4" fmla="*/ 0 h 6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7246" h="637832">
                  <a:moveTo>
                    <a:pt x="0" y="0"/>
                  </a:moveTo>
                  <a:lnTo>
                    <a:pt x="4027246" y="0"/>
                  </a:lnTo>
                  <a:lnTo>
                    <a:pt x="4027246" y="637832"/>
                  </a:lnTo>
                  <a:lnTo>
                    <a:pt x="0" y="637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5630" tIns="83820" rIns="83820" bIns="83820" numCol="1" spcCol="1270" anchor="ctr" anchorCtr="0">
              <a:noAutofit/>
            </a:bodyPr>
            <a:lstStyle/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 smtClean="0">
                  <a:latin typeface="Arial Narrow" panose="020B0606020202030204" pitchFamily="34" charset="0"/>
                </a:rPr>
                <a:t>Semana </a:t>
              </a:r>
              <a:r>
                <a:rPr lang="es-ES" sz="1400" dirty="0" smtClean="0">
                  <a:latin typeface="Arial Narrow" panose="020B0606020202030204" pitchFamily="34" charset="0"/>
                </a:rPr>
                <a:t>epidemiológica </a:t>
              </a:r>
              <a:r>
                <a:rPr lang="es-ES" sz="1400" dirty="0" smtClean="0">
                  <a:latin typeface="Arial Narrow" panose="020B0606020202030204" pitchFamily="34" charset="0"/>
                </a:rPr>
                <a:t>de la 1 a </a:t>
              </a:r>
              <a:r>
                <a:rPr lang="es-ES" sz="1400" dirty="0">
                  <a:latin typeface="Arial Narrow" panose="020B0606020202030204" pitchFamily="34" charset="0"/>
                </a:rPr>
                <a:t>3</a:t>
              </a:r>
              <a:r>
                <a:rPr lang="es-ES" sz="1400" dirty="0" smtClean="0">
                  <a:latin typeface="Arial Narrow" panose="020B0606020202030204" pitchFamily="34" charset="0"/>
                </a:rPr>
                <a:t> </a:t>
              </a:r>
              <a:r>
                <a:rPr lang="es-ES" sz="1400" dirty="0" smtClean="0">
                  <a:latin typeface="Arial Narrow" panose="020B0606020202030204" pitchFamily="34" charset="0"/>
                </a:rPr>
                <a:t>del  </a:t>
              </a:r>
              <a:r>
                <a:rPr lang="es-ES" sz="1400" dirty="0" smtClean="0">
                  <a:latin typeface="Arial Narrow" panose="020B0606020202030204" pitchFamily="34" charset="0"/>
                </a:rPr>
                <a:t>2019 </a:t>
              </a:r>
              <a:endParaRPr lang="es-ES" sz="1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2295616" y="51128"/>
              <a:ext cx="4344466" cy="982435"/>
              <a:chOff x="1738668" y="2338362"/>
              <a:chExt cx="4371886" cy="982435"/>
            </a:xfrm>
          </p:grpSpPr>
          <p:sp>
            <p:nvSpPr>
              <p:cNvPr id="6" name="Forma libre 5"/>
              <p:cNvSpPr/>
              <p:nvPr/>
            </p:nvSpPr>
            <p:spPr>
              <a:xfrm>
                <a:off x="2204680" y="2420010"/>
                <a:ext cx="3905874" cy="439792"/>
              </a:xfrm>
              <a:custGeom>
                <a:avLst/>
                <a:gdLst>
                  <a:gd name="connsiteX0" fmla="*/ 0 w 4027246"/>
                  <a:gd name="connsiteY0" fmla="*/ 0 h 637832"/>
                  <a:gd name="connsiteX1" fmla="*/ 4027246 w 4027246"/>
                  <a:gd name="connsiteY1" fmla="*/ 0 h 637832"/>
                  <a:gd name="connsiteX2" fmla="*/ 4027246 w 4027246"/>
                  <a:gd name="connsiteY2" fmla="*/ 637832 h 637832"/>
                  <a:gd name="connsiteX3" fmla="*/ 0 w 4027246"/>
                  <a:gd name="connsiteY3" fmla="*/ 637832 h 637832"/>
                  <a:gd name="connsiteX4" fmla="*/ 0 w 4027246"/>
                  <a:gd name="connsiteY4" fmla="*/ 0 h 63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7246" h="637832">
                    <a:moveTo>
                      <a:pt x="0" y="0"/>
                    </a:moveTo>
                    <a:lnTo>
                      <a:pt x="4027246" y="0"/>
                    </a:lnTo>
                    <a:lnTo>
                      <a:pt x="4027246" y="637832"/>
                    </a:lnTo>
                    <a:lnTo>
                      <a:pt x="0" y="6378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effectLst>
                <a:innerShdw blurRad="63500" dist="50800" dir="2700000">
                  <a:schemeClr val="tx1">
                    <a:alpha val="50000"/>
                  </a:scheme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5630" tIns="83820" rIns="83820" bIns="83820" numCol="1" spcCol="1270" anchor="b" anchorCtr="0">
                <a:noAutofit/>
              </a:bodyPr>
              <a:lstStyle/>
              <a:p>
                <a:pPr lvl="0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dirty="0" smtClean="0">
                    <a:latin typeface="Arial Narrow" panose="020B0606020202030204" pitchFamily="34" charset="0"/>
                  </a:rPr>
                  <a:t>Informe del evento: </a:t>
                </a:r>
                <a:endParaRPr lang="es-ES" sz="1600" kern="1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" name="Elipse 6"/>
              <p:cNvSpPr/>
              <p:nvPr/>
            </p:nvSpPr>
            <p:spPr>
              <a:xfrm>
                <a:off x="1738668" y="2338362"/>
                <a:ext cx="1012707" cy="982435"/>
              </a:xfrm>
              <a:prstGeom prst="ellipse">
                <a:avLst/>
              </a:prstGeom>
              <a:ln cmpd="tri">
                <a:solidFill>
                  <a:srgbClr val="800000"/>
                </a:solidFill>
              </a:ln>
              <a:effectLst>
                <a:innerShdw blurRad="63500" dist="50800" dir="2700000">
                  <a:srgbClr val="CC00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lang="es-ES" sz="2800" dirty="0">
                  <a:solidFill>
                    <a:srgbClr val="CC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1" name="Rectángulo 10"/>
            <p:cNvSpPr/>
            <p:nvPr/>
          </p:nvSpPr>
          <p:spPr>
            <a:xfrm>
              <a:off x="2462061" y="-17048"/>
              <a:ext cx="67254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60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800000"/>
                  </a:outerShdw>
                </a:effectLst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854102" y="292607"/>
            <a:ext cx="200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Malaria</a:t>
            </a:r>
            <a:endParaRPr lang="es-E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object 3"/>
          <p:cNvSpPr/>
          <p:nvPr/>
        </p:nvSpPr>
        <p:spPr>
          <a:xfrm>
            <a:off x="6985" y="0"/>
            <a:ext cx="1452163" cy="112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CuadroTexto 20"/>
          <p:cNvSpPr txBox="1"/>
          <p:nvPr/>
        </p:nvSpPr>
        <p:spPr>
          <a:xfrm>
            <a:off x="646581" y="4291871"/>
            <a:ext cx="331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Comportamientos inusuales de malaria, </a:t>
            </a:r>
            <a:r>
              <a:rPr lang="es-CO" sz="1200" b="1" dirty="0" smtClean="0">
                <a:latin typeface="Arial Narrow" panose="020B0606020202030204" pitchFamily="34" charset="0"/>
              </a:rPr>
              <a:t>Norte de Santander </a:t>
            </a:r>
            <a:r>
              <a:rPr lang="es-CO" sz="1200" b="1" dirty="0" smtClean="0">
                <a:latin typeface="Arial Narrow" panose="020B0606020202030204" pitchFamily="34" charset="0"/>
              </a:rPr>
              <a:t>de la </a:t>
            </a:r>
            <a:r>
              <a:rPr lang="es-CO" sz="1200" b="1" dirty="0">
                <a:latin typeface="Arial Narrow" panose="020B0606020202030204" pitchFamily="34" charset="0"/>
              </a:rPr>
              <a:t>semana epidemiológico </a:t>
            </a:r>
            <a:r>
              <a:rPr lang="es-CO" sz="1200" b="1" dirty="0" smtClean="0">
                <a:latin typeface="Arial Narrow" panose="020B0606020202030204" pitchFamily="34" charset="0"/>
              </a:rPr>
              <a:t>de la 1 </a:t>
            </a:r>
            <a:r>
              <a:rPr lang="es-CO" sz="1200" b="1" dirty="0">
                <a:latin typeface="Arial Narrow" panose="020B0606020202030204" pitchFamily="34" charset="0"/>
              </a:rPr>
              <a:t>a la 3 </a:t>
            </a:r>
            <a:r>
              <a:rPr lang="es-CO" sz="1200" b="1" dirty="0" smtClean="0">
                <a:latin typeface="Arial Narrow" panose="020B0606020202030204" pitchFamily="34" charset="0"/>
              </a:rPr>
              <a:t>del 2019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47931" y="1110394"/>
            <a:ext cx="459475" cy="408686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srgbClr val="00B05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Berlin Sans FB" panose="020E0602020502020306" pitchFamily="34" charset="0"/>
              </a:rPr>
              <a:t>1</a:t>
            </a:r>
            <a:r>
              <a:rPr lang="es-ES" sz="1400" dirty="0" smtClean="0">
                <a:latin typeface="Berlin Sans FB" panose="020E0602020502020306" pitchFamily="34" charset="0"/>
              </a:rPr>
              <a:t>.</a:t>
            </a:r>
            <a:endParaRPr lang="es-ES" sz="1400" dirty="0">
              <a:latin typeface="Berlin Sans FB" panose="020E0602020502020306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804671" y="3958130"/>
            <a:ext cx="456450" cy="429007"/>
          </a:xfrm>
          <a:prstGeom prst="ellipse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srgbClr val="00B05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Berlin Sans FB" panose="020E0602020502020306" pitchFamily="34" charset="0"/>
              </a:rPr>
              <a:t>3</a:t>
            </a:r>
            <a:r>
              <a:rPr lang="es-ES" sz="1600" dirty="0" smtClean="0">
                <a:latin typeface="Berlin Sans FB" panose="020E0602020502020306" pitchFamily="34" charset="0"/>
              </a:rPr>
              <a:t>.</a:t>
            </a:r>
            <a:endParaRPr lang="es-ES" sz="1600" dirty="0">
              <a:latin typeface="Berlin Sans FB" panose="020E0602020502020306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289224" y="3970402"/>
            <a:ext cx="234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 Narrow" panose="020B0606020202030204" pitchFamily="34" charset="0"/>
              </a:rPr>
              <a:t>Indicadores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817981" y="4384021"/>
            <a:ext cx="149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>
                <a:solidFill>
                  <a:schemeClr val="accent4"/>
                </a:solidFill>
              </a:rPr>
              <a:t>Índice </a:t>
            </a:r>
            <a:r>
              <a:rPr lang="es-CO" sz="1200" b="1" dirty="0">
                <a:solidFill>
                  <a:schemeClr val="accent4"/>
                </a:solidFill>
              </a:rPr>
              <a:t>parasitario anual (IPA) </a:t>
            </a:r>
            <a:endParaRPr lang="es-ES" sz="12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649508" y="5737721"/>
            <a:ext cx="322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Arial Narrow" panose="020B0606020202030204" pitchFamily="34" charset="0"/>
              </a:rPr>
              <a:t>Características </a:t>
            </a:r>
            <a:r>
              <a:rPr lang="es-CO" sz="1200" b="1" dirty="0">
                <a:latin typeface="Arial Narrow" panose="020B0606020202030204" pitchFamily="34" charset="0"/>
              </a:rPr>
              <a:t>sociales y demográficas de </a:t>
            </a:r>
            <a:r>
              <a:rPr lang="es-CO" sz="1200" b="1" dirty="0" smtClean="0">
                <a:latin typeface="Arial Narrow" panose="020B0606020202030204" pitchFamily="34" charset="0"/>
              </a:rPr>
              <a:t>Malaria, Norte de Santander </a:t>
            </a:r>
            <a:r>
              <a:rPr lang="es-CO" sz="1200" b="1" dirty="0">
                <a:latin typeface="Arial Narrow" panose="020B0606020202030204" pitchFamily="34" charset="0"/>
              </a:rPr>
              <a:t>de la semana epidemiológico de la 1 a la 3 del 2019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3239685" y="5751862"/>
            <a:ext cx="456450" cy="429007"/>
          </a:xfrm>
          <a:prstGeom prst="ellips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Berlin Sans FB" panose="020E0602020502020306" pitchFamily="34" charset="0"/>
              </a:rPr>
              <a:t>4</a:t>
            </a:r>
            <a:r>
              <a:rPr lang="es-ES" sz="1600" dirty="0" smtClean="0">
                <a:latin typeface="Berlin Sans FB" panose="020E0602020502020306" pitchFamily="34" charset="0"/>
              </a:rPr>
              <a:t>.</a:t>
            </a:r>
            <a:endParaRPr lang="es-ES" sz="1600" dirty="0">
              <a:latin typeface="Berlin Sans FB" panose="020E0602020502020306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524482" y="11591836"/>
            <a:ext cx="21129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María Fernanda Banguero Mendoza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Professional de Apoyo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V.S.P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244744" y="9657124"/>
            <a:ext cx="456450" cy="429007"/>
          </a:xfrm>
          <a:prstGeom prst="ellips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Berlin Sans FB" panose="020E0602020502020306" pitchFamily="34" charset="0"/>
              </a:rPr>
              <a:t>5</a:t>
            </a:r>
            <a:r>
              <a:rPr lang="es-ES" sz="1600" dirty="0" smtClean="0">
                <a:latin typeface="Berlin Sans FB" panose="020E0602020502020306" pitchFamily="34" charset="0"/>
              </a:rPr>
              <a:t>.</a:t>
            </a:r>
            <a:endParaRPr lang="es-ES" sz="1600" dirty="0">
              <a:latin typeface="Berlin Sans FB" panose="020E0602020502020306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577668" y="9657124"/>
            <a:ext cx="34552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 Narrow" panose="020B0606020202030204" pitchFamily="34" charset="0"/>
              </a:rPr>
              <a:t>Comportamiento de otras variables de interés, </a:t>
            </a:r>
            <a:r>
              <a:rPr lang="es-CO" sz="1200" b="1" dirty="0" smtClean="0">
                <a:latin typeface="Arial Narrow" panose="020B0606020202030204" pitchFamily="34" charset="0"/>
              </a:rPr>
              <a:t>Norte </a:t>
            </a:r>
            <a:r>
              <a:rPr lang="es-CO" sz="1200" b="1" dirty="0">
                <a:latin typeface="Arial Narrow" panose="020B0606020202030204" pitchFamily="34" charset="0"/>
              </a:rPr>
              <a:t>de Santander </a:t>
            </a:r>
            <a:r>
              <a:rPr lang="es-CO" sz="1200" b="1" dirty="0">
                <a:latin typeface="Arial Narrow" panose="020B0606020202030204" pitchFamily="34" charset="0"/>
              </a:rPr>
              <a:t>de la semana epidemiológico de la 1 a la 3 del 2019</a:t>
            </a:r>
            <a:endParaRPr lang="es-ES" sz="1200" b="1" dirty="0">
              <a:latin typeface="Arial Narrow" panose="020B0606020202030204" pitchFamily="34" charset="0"/>
            </a:endParaRPr>
          </a:p>
          <a:p>
            <a:endParaRPr lang="es-ES" sz="1200" b="1" dirty="0">
              <a:latin typeface="Arial Narrow" panose="020B0606020202030204" pitchFamily="34" charset="0"/>
            </a:endParaRPr>
          </a:p>
          <a:p>
            <a:endParaRPr lang="es-ES" sz="1400" dirty="0">
              <a:latin typeface="Berlin Sans FB" panose="020E0602020502020306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279786" y="4213204"/>
            <a:ext cx="949052" cy="521042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355315" y="4289019"/>
            <a:ext cx="1326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anose="020B0606020202030204" pitchFamily="34" charset="0"/>
              </a:rPr>
              <a:t>30</a:t>
            </a:r>
            <a:r>
              <a:rPr lang="es-ES" sz="1100" dirty="0" smtClean="0">
                <a:latin typeface="Arial Narrow" panose="020B0606020202030204" pitchFamily="34" charset="0"/>
              </a:rPr>
              <a:t> x </a:t>
            </a:r>
            <a:r>
              <a:rPr lang="es-ES" sz="1100" dirty="0" smtClean="0">
                <a:latin typeface="Arial Narrow" panose="020B0606020202030204" pitchFamily="34" charset="0"/>
              </a:rPr>
              <a:t>100.000 habitantes</a:t>
            </a:r>
            <a:endParaRPr lang="es-ES" sz="11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08846346"/>
              </p:ext>
            </p:extLst>
          </p:nvPr>
        </p:nvGraphicFramePr>
        <p:xfrm>
          <a:off x="2836010" y="6354669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271" y="7437488"/>
            <a:ext cx="1238635" cy="1007037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50" y="9531698"/>
            <a:ext cx="4175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9" y="9531698"/>
            <a:ext cx="427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ángulo redondeado 22"/>
          <p:cNvSpPr/>
          <p:nvPr/>
        </p:nvSpPr>
        <p:spPr>
          <a:xfrm>
            <a:off x="5591221" y="10315677"/>
            <a:ext cx="535355" cy="454934"/>
          </a:xfrm>
          <a:prstGeom prst="roundRect">
            <a:avLst/>
          </a:prstGeom>
          <a:solidFill>
            <a:srgbClr val="FF99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redondeado 52"/>
          <p:cNvSpPr/>
          <p:nvPr/>
        </p:nvSpPr>
        <p:spPr>
          <a:xfrm>
            <a:off x="6177926" y="10315677"/>
            <a:ext cx="604599" cy="456780"/>
          </a:xfrm>
          <a:prstGeom prst="roundRect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CuadroTexto 53"/>
          <p:cNvSpPr txBox="1"/>
          <p:nvPr/>
        </p:nvSpPr>
        <p:spPr>
          <a:xfrm>
            <a:off x="6177926" y="10102564"/>
            <a:ext cx="691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Masculino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598450" y="10333396"/>
            <a:ext cx="736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Narrow" panose="020B0606020202030204" pitchFamily="34" charset="0"/>
              </a:rPr>
              <a:t>  </a:t>
            </a:r>
            <a:r>
              <a:rPr lang="es-ES" sz="1200" dirty="0" smtClean="0">
                <a:latin typeface="Arial Narrow" panose="020B0606020202030204" pitchFamily="34" charset="0"/>
              </a:rPr>
              <a:t>42</a:t>
            </a:r>
            <a:r>
              <a:rPr lang="es-ES" sz="1200" dirty="0" smtClean="0">
                <a:latin typeface="Arial Narrow" panose="020B0606020202030204" pitchFamily="34" charset="0"/>
              </a:rPr>
              <a:t>%       </a:t>
            </a:r>
            <a:r>
              <a:rPr lang="es-ES" sz="900" dirty="0" smtClean="0">
                <a:latin typeface="Arial Narrow" panose="020B0606020202030204" pitchFamily="34" charset="0"/>
              </a:rPr>
              <a:t>35</a:t>
            </a:r>
            <a:r>
              <a:rPr lang="es-ES" sz="900" dirty="0" smtClean="0">
                <a:latin typeface="Arial Narrow" panose="020B0606020202030204" pitchFamily="34" charset="0"/>
              </a:rPr>
              <a:t> </a:t>
            </a:r>
            <a:r>
              <a:rPr lang="es-ES" sz="900" dirty="0" smtClean="0">
                <a:latin typeface="Arial Narrow" panose="020B0606020202030204" pitchFamily="34" charset="0"/>
              </a:rPr>
              <a:t>casos 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214598" y="10331065"/>
            <a:ext cx="6434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Narrow" panose="020B0606020202030204" pitchFamily="34" charset="0"/>
              </a:rPr>
              <a:t> </a:t>
            </a:r>
            <a:r>
              <a:rPr lang="es-ES" sz="1200" dirty="0" smtClean="0">
                <a:latin typeface="Arial Narrow" panose="020B0606020202030204" pitchFamily="34" charset="0"/>
              </a:rPr>
              <a:t>58</a:t>
            </a:r>
            <a:r>
              <a:rPr lang="es-ES" sz="1200" dirty="0" smtClean="0">
                <a:latin typeface="Arial Narrow" panose="020B0606020202030204" pitchFamily="34" charset="0"/>
              </a:rPr>
              <a:t>%   </a:t>
            </a:r>
            <a:r>
              <a:rPr lang="es-ES" sz="900" dirty="0" smtClean="0">
                <a:latin typeface="Arial Narrow" panose="020B0606020202030204" pitchFamily="34" charset="0"/>
              </a:rPr>
              <a:t>49 </a:t>
            </a:r>
            <a:r>
              <a:rPr lang="es-ES" sz="900" dirty="0" smtClean="0">
                <a:latin typeface="Arial Narrow" panose="020B0606020202030204" pitchFamily="34" charset="0"/>
              </a:rPr>
              <a:t>casos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47" name="object 5"/>
          <p:cNvSpPr/>
          <p:nvPr/>
        </p:nvSpPr>
        <p:spPr>
          <a:xfrm>
            <a:off x="6126576" y="11328400"/>
            <a:ext cx="802896" cy="863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CuadroTexto 33"/>
          <p:cNvSpPr txBox="1"/>
          <p:nvPr/>
        </p:nvSpPr>
        <p:spPr>
          <a:xfrm>
            <a:off x="3900836" y="5402483"/>
            <a:ext cx="121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Letalidad</a:t>
            </a: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Elipse 3"/>
          <p:cNvSpPr/>
          <p:nvPr/>
        </p:nvSpPr>
        <p:spPr>
          <a:xfrm>
            <a:off x="5310431" y="4839988"/>
            <a:ext cx="949052" cy="451315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3"/>
          <p:cNvSpPr/>
          <p:nvPr/>
        </p:nvSpPr>
        <p:spPr>
          <a:xfrm>
            <a:off x="5338924" y="5332768"/>
            <a:ext cx="949052" cy="451315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2" name="CuadroTexto 4"/>
          <p:cNvSpPr txBox="1"/>
          <p:nvPr/>
        </p:nvSpPr>
        <p:spPr>
          <a:xfrm>
            <a:off x="5384644" y="4933437"/>
            <a:ext cx="859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latin typeface="Arial Narrow" panose="020B0606020202030204" pitchFamily="34" charset="0"/>
              </a:rPr>
              <a:t>0%</a:t>
            </a:r>
            <a:endParaRPr lang="es-ES" sz="1100" dirty="0">
              <a:latin typeface="Arial Narrow" panose="020B0606020202030204" pitchFamily="34" charset="0"/>
            </a:endParaRPr>
          </a:p>
        </p:txBody>
      </p:sp>
      <p:sp>
        <p:nvSpPr>
          <p:cNvPr id="65" name="Rectángulo redondeado 22"/>
          <p:cNvSpPr/>
          <p:nvPr/>
        </p:nvSpPr>
        <p:spPr>
          <a:xfrm>
            <a:off x="4240742" y="10356376"/>
            <a:ext cx="535355" cy="447446"/>
          </a:xfrm>
          <a:prstGeom prst="roundRect">
            <a:avLst/>
          </a:prstGeom>
          <a:solidFill>
            <a:srgbClr val="FF99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CuadroTexto 56"/>
          <p:cNvSpPr txBox="1"/>
          <p:nvPr/>
        </p:nvSpPr>
        <p:spPr>
          <a:xfrm>
            <a:off x="4261121" y="10384994"/>
            <a:ext cx="57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0%</a:t>
            </a:r>
            <a:endParaRPr lang="es-ES" sz="1200" dirty="0">
              <a:latin typeface="Arial Narrow" panose="020B0606020202030204" pitchFamily="34" charset="0"/>
            </a:endParaRPr>
          </a:p>
        </p:txBody>
      </p:sp>
      <p:pic>
        <p:nvPicPr>
          <p:cNvPr id="68" name="67 Imagen"/>
          <p:cNvPicPr/>
          <p:nvPr/>
        </p:nvPicPr>
        <p:blipFill rotWithShape="1">
          <a:blip r:embed="rId12"/>
          <a:srcRect l="51957" t="24690" r="34816" b="66704"/>
          <a:stretch/>
        </p:blipFill>
        <p:spPr bwMode="auto">
          <a:xfrm>
            <a:off x="4261745" y="9531698"/>
            <a:ext cx="1163084" cy="638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CuadroTexto 53"/>
          <p:cNvSpPr txBox="1"/>
          <p:nvPr/>
        </p:nvSpPr>
        <p:spPr>
          <a:xfrm>
            <a:off x="5561701" y="10086131"/>
            <a:ext cx="773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Femenino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70" name="CuadroTexto 53"/>
          <p:cNvSpPr txBox="1"/>
          <p:nvPr/>
        </p:nvSpPr>
        <p:spPr>
          <a:xfrm>
            <a:off x="4137833" y="10125544"/>
            <a:ext cx="773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Embarazada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71" name="CuadroTexto 53"/>
          <p:cNvSpPr txBox="1"/>
          <p:nvPr/>
        </p:nvSpPr>
        <p:spPr>
          <a:xfrm>
            <a:off x="4788404" y="10128054"/>
            <a:ext cx="773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hospitalizado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72" name="Rectángulo redondeado 22"/>
          <p:cNvSpPr/>
          <p:nvPr/>
        </p:nvSpPr>
        <p:spPr>
          <a:xfrm>
            <a:off x="4911130" y="10356376"/>
            <a:ext cx="603549" cy="447446"/>
          </a:xfrm>
          <a:prstGeom prst="roundRect">
            <a:avLst/>
          </a:prstGeom>
          <a:solidFill>
            <a:srgbClr val="FF99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CuadroTexto 56"/>
          <p:cNvSpPr txBox="1"/>
          <p:nvPr/>
        </p:nvSpPr>
        <p:spPr>
          <a:xfrm>
            <a:off x="4843287" y="10388324"/>
            <a:ext cx="6713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20%       </a:t>
            </a:r>
            <a:r>
              <a:rPr lang="es-ES" sz="900" dirty="0" smtClean="0">
                <a:latin typeface="Arial Narrow" panose="020B0606020202030204" pitchFamily="34" charset="0"/>
              </a:rPr>
              <a:t>17 </a:t>
            </a:r>
            <a:r>
              <a:rPr lang="es-ES" sz="900" dirty="0" smtClean="0">
                <a:latin typeface="Arial Narrow" panose="020B0606020202030204" pitchFamily="34" charset="0"/>
              </a:rPr>
              <a:t>casos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75" name="CuadroTexto 20"/>
          <p:cNvSpPr txBox="1"/>
          <p:nvPr/>
        </p:nvSpPr>
        <p:spPr>
          <a:xfrm>
            <a:off x="472969" y="9209843"/>
            <a:ext cx="187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latin typeface="Arial Narrow" panose="020B0606020202030204" pitchFamily="34" charset="0"/>
              </a:rPr>
              <a:t>F</a:t>
            </a:r>
            <a:r>
              <a:rPr lang="es-ES" sz="1200" i="1" dirty="0" smtClean="0">
                <a:latin typeface="Arial Narrow" panose="020B0606020202030204" pitchFamily="34" charset="0"/>
              </a:rPr>
              <a:t>uente: </a:t>
            </a:r>
            <a:r>
              <a:rPr lang="es-ES" sz="1200" i="1" dirty="0" err="1" smtClean="0">
                <a:latin typeface="Arial Narrow" panose="020B0606020202030204" pitchFamily="34" charset="0"/>
              </a:rPr>
              <a:t>sivigila</a:t>
            </a:r>
            <a:r>
              <a:rPr lang="es-ES" sz="1200" i="1" dirty="0" smtClean="0">
                <a:latin typeface="Arial Narrow" panose="020B0606020202030204" pitchFamily="34" charset="0"/>
              </a:rPr>
              <a:t> </a:t>
            </a:r>
            <a:r>
              <a:rPr lang="es-ES" sz="1200" i="1" dirty="0" smtClean="0">
                <a:latin typeface="Arial Narrow" panose="020B0606020202030204" pitchFamily="34" charset="0"/>
              </a:rPr>
              <a:t>2019 </a:t>
            </a:r>
            <a:r>
              <a:rPr lang="es-ES" sz="1200" i="1" dirty="0" err="1" smtClean="0">
                <a:latin typeface="Arial Narrow" panose="020B0606020202030204" pitchFamily="34" charset="0"/>
              </a:rPr>
              <a:t>sem</a:t>
            </a:r>
            <a:r>
              <a:rPr lang="es-ES" sz="1200" i="1" dirty="0" smtClean="0">
                <a:latin typeface="Arial Narrow" panose="020B0606020202030204" pitchFamily="34" charset="0"/>
              </a:rPr>
              <a:t> </a:t>
            </a:r>
            <a:r>
              <a:rPr lang="es-ES" sz="1200" i="1" dirty="0" smtClean="0">
                <a:latin typeface="Arial Narrow" panose="020B0606020202030204" pitchFamily="34" charset="0"/>
              </a:rPr>
              <a:t>3</a:t>
            </a:r>
            <a:endParaRPr lang="es-ES" sz="1200" i="1" dirty="0">
              <a:latin typeface="Arial Narrow" panose="020B0606020202030204" pitchFamily="34" charset="0"/>
            </a:endParaRPr>
          </a:p>
        </p:txBody>
      </p:sp>
      <p:pic>
        <p:nvPicPr>
          <p:cNvPr id="60" name="59 Imagen"/>
          <p:cNvPicPr/>
          <p:nvPr/>
        </p:nvPicPr>
        <p:blipFill rotWithShape="1">
          <a:blip r:embed="rId13"/>
          <a:srcRect l="70794" t="21586" r="22539" b="71219"/>
          <a:stretch/>
        </p:blipFill>
        <p:spPr bwMode="auto">
          <a:xfrm>
            <a:off x="4310105" y="10989782"/>
            <a:ext cx="473401" cy="473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Rectángulo redondeado 52"/>
          <p:cNvSpPr/>
          <p:nvPr/>
        </p:nvSpPr>
        <p:spPr>
          <a:xfrm>
            <a:off x="4206119" y="11663528"/>
            <a:ext cx="604599" cy="456780"/>
          </a:xfrm>
          <a:prstGeom prst="roundRect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4" name="73 Imagen"/>
          <p:cNvPicPr/>
          <p:nvPr/>
        </p:nvPicPr>
        <p:blipFill rotWithShape="1">
          <a:blip r:embed="rId14"/>
          <a:srcRect l="51217" t="35835" r="35238" b="57111"/>
          <a:stretch/>
        </p:blipFill>
        <p:spPr bwMode="auto">
          <a:xfrm>
            <a:off x="4837386" y="10989782"/>
            <a:ext cx="1239001" cy="440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CuadroTexto 53"/>
          <p:cNvSpPr txBox="1"/>
          <p:nvPr/>
        </p:nvSpPr>
        <p:spPr>
          <a:xfrm>
            <a:off x="4257175" y="11430576"/>
            <a:ext cx="58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Indígena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77" name="CuadroTexto 53"/>
          <p:cNvSpPr txBox="1"/>
          <p:nvPr/>
        </p:nvSpPr>
        <p:spPr>
          <a:xfrm>
            <a:off x="4883120" y="11453337"/>
            <a:ext cx="715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Área rural 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78" name="CuadroTexto 53"/>
          <p:cNvSpPr txBox="1"/>
          <p:nvPr/>
        </p:nvSpPr>
        <p:spPr>
          <a:xfrm>
            <a:off x="5482120" y="11463560"/>
            <a:ext cx="732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Área urbana 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79" name="Rectángulo redondeado 52"/>
          <p:cNvSpPr/>
          <p:nvPr/>
        </p:nvSpPr>
        <p:spPr>
          <a:xfrm>
            <a:off x="4910080" y="11684169"/>
            <a:ext cx="604599" cy="4567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redondeado 52"/>
          <p:cNvSpPr/>
          <p:nvPr/>
        </p:nvSpPr>
        <p:spPr>
          <a:xfrm>
            <a:off x="5556598" y="11661408"/>
            <a:ext cx="604599" cy="4567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CuadroTexto 33"/>
          <p:cNvSpPr txBox="1"/>
          <p:nvPr/>
        </p:nvSpPr>
        <p:spPr>
          <a:xfrm>
            <a:off x="3840437" y="4871103"/>
            <a:ext cx="133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Tasa de  mortalidad</a:t>
            </a:r>
            <a:endParaRPr lang="es-ES" sz="12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CuadroTexto 4"/>
          <p:cNvSpPr txBox="1"/>
          <p:nvPr/>
        </p:nvSpPr>
        <p:spPr>
          <a:xfrm>
            <a:off x="5432941" y="5427620"/>
            <a:ext cx="859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latin typeface="Arial Narrow" panose="020B0606020202030204" pitchFamily="34" charset="0"/>
              </a:rPr>
              <a:t>0%</a:t>
            </a:r>
            <a:endParaRPr lang="es-ES" sz="1100" dirty="0">
              <a:latin typeface="Arial Narrow" panose="020B0606020202030204" pitchFamily="34" charset="0"/>
            </a:endParaRPr>
          </a:p>
        </p:txBody>
      </p:sp>
      <p:sp>
        <p:nvSpPr>
          <p:cNvPr id="86" name="CuadroTexto 56"/>
          <p:cNvSpPr txBox="1"/>
          <p:nvPr/>
        </p:nvSpPr>
        <p:spPr>
          <a:xfrm>
            <a:off x="4843287" y="11715688"/>
            <a:ext cx="726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64</a:t>
            </a:r>
            <a:r>
              <a:rPr lang="es-ES" sz="1200" dirty="0" smtClean="0">
                <a:latin typeface="Arial Narrow" panose="020B0606020202030204" pitchFamily="34" charset="0"/>
              </a:rPr>
              <a:t>%       </a:t>
            </a:r>
            <a:r>
              <a:rPr lang="es-ES" sz="900" dirty="0" smtClean="0">
                <a:latin typeface="Arial Narrow" panose="020B0606020202030204" pitchFamily="34" charset="0"/>
              </a:rPr>
              <a:t>54 </a:t>
            </a:r>
            <a:r>
              <a:rPr lang="es-ES" sz="900" dirty="0" smtClean="0">
                <a:latin typeface="Arial Narrow" panose="020B0606020202030204" pitchFamily="34" charset="0"/>
              </a:rPr>
              <a:t>casos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87" name="CuadroTexto 56"/>
          <p:cNvSpPr txBox="1"/>
          <p:nvPr/>
        </p:nvSpPr>
        <p:spPr>
          <a:xfrm>
            <a:off x="5579112" y="11682049"/>
            <a:ext cx="58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11%       </a:t>
            </a:r>
            <a:r>
              <a:rPr lang="es-ES" sz="900" dirty="0" smtClean="0">
                <a:latin typeface="Arial Narrow" panose="020B0606020202030204" pitchFamily="34" charset="0"/>
              </a:rPr>
              <a:t>9 </a:t>
            </a:r>
            <a:r>
              <a:rPr lang="es-ES" sz="900" dirty="0" smtClean="0">
                <a:latin typeface="Arial Narrow" panose="020B0606020202030204" pitchFamily="34" charset="0"/>
              </a:rPr>
              <a:t>casos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88" name="CuadroTexto 56"/>
          <p:cNvSpPr txBox="1"/>
          <p:nvPr/>
        </p:nvSpPr>
        <p:spPr>
          <a:xfrm>
            <a:off x="4137832" y="11688612"/>
            <a:ext cx="7452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0%      </a:t>
            </a:r>
            <a:r>
              <a:rPr lang="es-ES" sz="900" dirty="0" smtClean="0">
                <a:latin typeface="Arial Narrow" panose="020B0606020202030204" pitchFamily="34" charset="0"/>
              </a:rPr>
              <a:t> </a:t>
            </a:r>
            <a:r>
              <a:rPr lang="es-ES" sz="900" dirty="0" smtClean="0">
                <a:latin typeface="Arial Narrow" panose="020B0606020202030204" pitchFamily="34" charset="0"/>
              </a:rPr>
              <a:t>casos</a:t>
            </a:r>
            <a:endParaRPr lang="es-ES" sz="900" dirty="0">
              <a:latin typeface="Arial Narrow" panose="020B0606020202030204" pitchFamily="34" charset="0"/>
            </a:endParaRPr>
          </a:p>
          <a:p>
            <a:pPr algn="ctr"/>
            <a:endParaRPr lang="es-ES" sz="1200" dirty="0"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2" y="1572059"/>
            <a:ext cx="6620479" cy="234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54" y="10477923"/>
            <a:ext cx="2295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2" y="4920553"/>
            <a:ext cx="3030993" cy="408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6985" y="0"/>
            <a:ext cx="1452163" cy="112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2295616" y="71768"/>
            <a:ext cx="4344467" cy="1113564"/>
            <a:chOff x="2295616" y="-17048"/>
            <a:chExt cx="4344467" cy="1113564"/>
          </a:xfrm>
        </p:grpSpPr>
        <p:sp>
          <p:nvSpPr>
            <p:cNvPr id="8" name="Forma libre 7"/>
            <p:cNvSpPr/>
            <p:nvPr/>
          </p:nvSpPr>
          <p:spPr>
            <a:xfrm>
              <a:off x="2758707" y="477429"/>
              <a:ext cx="3881376" cy="619087"/>
            </a:xfrm>
            <a:custGeom>
              <a:avLst/>
              <a:gdLst>
                <a:gd name="connsiteX0" fmla="*/ 0 w 4027246"/>
                <a:gd name="connsiteY0" fmla="*/ 0 h 637832"/>
                <a:gd name="connsiteX1" fmla="*/ 4027246 w 4027246"/>
                <a:gd name="connsiteY1" fmla="*/ 0 h 637832"/>
                <a:gd name="connsiteX2" fmla="*/ 4027246 w 4027246"/>
                <a:gd name="connsiteY2" fmla="*/ 637832 h 637832"/>
                <a:gd name="connsiteX3" fmla="*/ 0 w 4027246"/>
                <a:gd name="connsiteY3" fmla="*/ 637832 h 637832"/>
                <a:gd name="connsiteX4" fmla="*/ 0 w 4027246"/>
                <a:gd name="connsiteY4" fmla="*/ 0 h 6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7246" h="637832">
                  <a:moveTo>
                    <a:pt x="0" y="0"/>
                  </a:moveTo>
                  <a:lnTo>
                    <a:pt x="4027246" y="0"/>
                  </a:lnTo>
                  <a:lnTo>
                    <a:pt x="4027246" y="637832"/>
                  </a:lnTo>
                  <a:lnTo>
                    <a:pt x="0" y="637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5630" tIns="83820" rIns="83820" bIns="83820" numCol="1" spcCol="1270" anchor="ctr" anchorCtr="0">
              <a:noAutofit/>
            </a:bodyPr>
            <a:lstStyle/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latin typeface="Arial Narrow" panose="020B0606020202030204" pitchFamily="34" charset="0"/>
                </a:rPr>
                <a:t>Semana epidemiológica de la 1 a 3 del  2019 </a:t>
              </a:r>
              <a:endParaRPr lang="es-ES" sz="1600" dirty="0">
                <a:latin typeface="Arial Narrow" panose="020B0606020202030204" pitchFamily="34" charset="0"/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2295616" y="51128"/>
              <a:ext cx="4344466" cy="982435"/>
              <a:chOff x="1738668" y="2338362"/>
              <a:chExt cx="4371886" cy="982435"/>
            </a:xfrm>
          </p:grpSpPr>
          <p:sp>
            <p:nvSpPr>
              <p:cNvPr id="11" name="Forma libre 10"/>
              <p:cNvSpPr/>
              <p:nvPr/>
            </p:nvSpPr>
            <p:spPr>
              <a:xfrm>
                <a:off x="2204680" y="2420010"/>
                <a:ext cx="3905874" cy="439792"/>
              </a:xfrm>
              <a:custGeom>
                <a:avLst/>
                <a:gdLst>
                  <a:gd name="connsiteX0" fmla="*/ 0 w 4027246"/>
                  <a:gd name="connsiteY0" fmla="*/ 0 h 637832"/>
                  <a:gd name="connsiteX1" fmla="*/ 4027246 w 4027246"/>
                  <a:gd name="connsiteY1" fmla="*/ 0 h 637832"/>
                  <a:gd name="connsiteX2" fmla="*/ 4027246 w 4027246"/>
                  <a:gd name="connsiteY2" fmla="*/ 637832 h 637832"/>
                  <a:gd name="connsiteX3" fmla="*/ 0 w 4027246"/>
                  <a:gd name="connsiteY3" fmla="*/ 637832 h 637832"/>
                  <a:gd name="connsiteX4" fmla="*/ 0 w 4027246"/>
                  <a:gd name="connsiteY4" fmla="*/ 0 h 63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7246" h="637832">
                    <a:moveTo>
                      <a:pt x="0" y="0"/>
                    </a:moveTo>
                    <a:lnTo>
                      <a:pt x="4027246" y="0"/>
                    </a:lnTo>
                    <a:lnTo>
                      <a:pt x="4027246" y="637832"/>
                    </a:lnTo>
                    <a:lnTo>
                      <a:pt x="0" y="6378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effectLst>
                <a:innerShdw blurRad="63500" dist="50800" dir="2700000">
                  <a:schemeClr val="tx1">
                    <a:alpha val="50000"/>
                  </a:scheme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5630" tIns="83820" rIns="83820" bIns="83820" numCol="1" spcCol="1270" anchor="b" anchorCtr="0">
                <a:noAutofit/>
              </a:bodyPr>
              <a:lstStyle/>
              <a:p>
                <a:pPr lvl="0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dirty="0" smtClean="0">
                    <a:latin typeface="Arial Narrow" panose="020B0606020202030204" pitchFamily="34" charset="0"/>
                  </a:rPr>
                  <a:t>Informe del evento: Malaria</a:t>
                </a:r>
                <a:endParaRPr lang="es-ES" sz="1600" kern="1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1738668" y="2338362"/>
                <a:ext cx="1012707" cy="982435"/>
              </a:xfrm>
              <a:prstGeom prst="ellipse">
                <a:avLst/>
              </a:prstGeom>
              <a:ln cmpd="tri">
                <a:solidFill>
                  <a:srgbClr val="800000"/>
                </a:solidFill>
              </a:ln>
              <a:effectLst>
                <a:innerShdw blurRad="63500" dist="50800" dir="2700000">
                  <a:srgbClr val="CC00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lang="es-ES" sz="2800" dirty="0">
                  <a:solidFill>
                    <a:srgbClr val="CC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" name="Rectángulo 9"/>
            <p:cNvSpPr/>
            <p:nvPr/>
          </p:nvSpPr>
          <p:spPr>
            <a:xfrm>
              <a:off x="2462061" y="-17048"/>
              <a:ext cx="67254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60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800000"/>
                  </a:outerShdw>
                </a:effectLst>
              </a:endParaRPr>
            </a:p>
          </p:txBody>
        </p:sp>
      </p:grpSp>
      <p:sp>
        <p:nvSpPr>
          <p:cNvPr id="13" name="Forma libre 12"/>
          <p:cNvSpPr/>
          <p:nvPr/>
        </p:nvSpPr>
        <p:spPr>
          <a:xfrm>
            <a:off x="4487271" y="11585748"/>
            <a:ext cx="2370729" cy="606251"/>
          </a:xfrm>
          <a:custGeom>
            <a:avLst/>
            <a:gdLst>
              <a:gd name="connsiteX0" fmla="*/ 0 w 4027246"/>
              <a:gd name="connsiteY0" fmla="*/ 0 h 637832"/>
              <a:gd name="connsiteX1" fmla="*/ 4027246 w 4027246"/>
              <a:gd name="connsiteY1" fmla="*/ 0 h 637832"/>
              <a:gd name="connsiteX2" fmla="*/ 4027246 w 4027246"/>
              <a:gd name="connsiteY2" fmla="*/ 637832 h 637832"/>
              <a:gd name="connsiteX3" fmla="*/ 0 w 4027246"/>
              <a:gd name="connsiteY3" fmla="*/ 637832 h 637832"/>
              <a:gd name="connsiteX4" fmla="*/ 0 w 4027246"/>
              <a:gd name="connsiteY4" fmla="*/ 0 h 63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7246" h="637832">
                <a:moveTo>
                  <a:pt x="0" y="0"/>
                </a:moveTo>
                <a:lnTo>
                  <a:pt x="4027246" y="0"/>
                </a:lnTo>
                <a:lnTo>
                  <a:pt x="4027246" y="637832"/>
                </a:lnTo>
                <a:lnTo>
                  <a:pt x="0" y="637832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effectLst>
            <a:innerShdw blurRad="63500" dist="50800" dir="2700000">
              <a:schemeClr val="tx1">
                <a:alpha val="50000"/>
              </a:scheme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30" tIns="83820" rIns="83820" bIns="83820" numCol="1" spcCol="1270" anchor="b" anchorCtr="0">
            <a:no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24482" y="11591836"/>
            <a:ext cx="21129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Heiddy</a:t>
            </a:r>
            <a:r>
              <a:rPr lang="es-E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Patricia Vargas </a:t>
            </a:r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Rodriguez</a:t>
            </a:r>
            <a:r>
              <a:rPr lang="es-E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Professional de Apoyo</a:t>
            </a:r>
          </a:p>
          <a:p>
            <a:r>
              <a:rPr lang="es-E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V.S.P</a:t>
            </a:r>
          </a:p>
        </p:txBody>
      </p:sp>
      <p:sp>
        <p:nvSpPr>
          <p:cNvPr id="19" name="object 5"/>
          <p:cNvSpPr/>
          <p:nvPr/>
        </p:nvSpPr>
        <p:spPr>
          <a:xfrm>
            <a:off x="5440087" y="10637220"/>
            <a:ext cx="1048300" cy="932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CuadroTexto 19"/>
          <p:cNvSpPr txBox="1"/>
          <p:nvPr/>
        </p:nvSpPr>
        <p:spPr>
          <a:xfrm>
            <a:off x="1264182" y="1273597"/>
            <a:ext cx="496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Incidencia de malaria por  procedencia del caso. Tasa por 100.000 habitantes, </a:t>
            </a:r>
            <a:r>
              <a:rPr lang="es-CO" sz="1200" b="1" dirty="0" smtClean="0">
                <a:latin typeface="Arial Narrow" panose="020B0606020202030204" pitchFamily="34" charset="0"/>
              </a:rPr>
              <a:t>Norte de </a:t>
            </a:r>
            <a:r>
              <a:rPr lang="es-CO" sz="1200" b="1" dirty="0">
                <a:latin typeface="Arial Narrow" panose="020B0606020202030204" pitchFamily="34" charset="0"/>
              </a:rPr>
              <a:t>Santander de la semana epidemiológico de la 1 a la 3 del 2019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07732" y="1305004"/>
            <a:ext cx="456450" cy="429007"/>
          </a:xfrm>
          <a:prstGeom prst="ellipse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srgbClr val="7030A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Berlin Sans FB" panose="020E0602020502020306" pitchFamily="34" charset="0"/>
              </a:rPr>
              <a:t>6</a:t>
            </a:r>
            <a:r>
              <a:rPr lang="es-ES" sz="1600" dirty="0" smtClean="0">
                <a:latin typeface="Berlin Sans FB" panose="020E0602020502020306" pitchFamily="34" charset="0"/>
              </a:rPr>
              <a:t>.</a:t>
            </a:r>
            <a:endParaRPr lang="es-ES" sz="1600" dirty="0">
              <a:latin typeface="Berlin Sans FB" panose="020E0602020502020306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8037" y="5915771"/>
            <a:ext cx="584025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50" b="1" dirty="0">
                <a:latin typeface="Arial Narrow" panose="020B0606020202030204" pitchFamily="34" charset="0"/>
              </a:rPr>
              <a:t>Ficha </a:t>
            </a:r>
            <a:r>
              <a:rPr lang="es-ES" sz="1050" b="1" dirty="0" smtClean="0">
                <a:latin typeface="Arial Narrow" panose="020B0606020202030204" pitchFamily="34" charset="0"/>
              </a:rPr>
              <a:t>técnica</a:t>
            </a:r>
          </a:p>
          <a:p>
            <a:pPr algn="just"/>
            <a:endParaRPr lang="es-ES" sz="1050" b="1" dirty="0">
              <a:latin typeface="Arial Narrow" panose="020B0606020202030204" pitchFamily="34" charset="0"/>
            </a:endParaRPr>
          </a:p>
          <a:p>
            <a:pPr algn="just"/>
            <a:r>
              <a:rPr lang="es-ES" sz="1050" b="1" dirty="0">
                <a:latin typeface="Arial Narrow" panose="020B0606020202030204" pitchFamily="34" charset="0"/>
              </a:rPr>
              <a:t>Análisis de comportamientos inusuales: </a:t>
            </a:r>
            <a:r>
              <a:rPr lang="es-ES" sz="1050" dirty="0">
                <a:latin typeface="Arial Narrow" panose="020B0606020202030204" pitchFamily="34" charset="0"/>
              </a:rPr>
              <a:t>La información es notificada semanalmente por las UPGD al Instituto departamental de Salud (IDS) a través del Sistema de vigilancia en salud pública (</a:t>
            </a:r>
            <a:r>
              <a:rPr lang="es-ES" sz="1050" dirty="0" err="1">
                <a:latin typeface="Arial Narrow" panose="020B0606020202030204" pitchFamily="34" charset="0"/>
              </a:rPr>
              <a:t>Sivigila</a:t>
            </a:r>
            <a:r>
              <a:rPr lang="es-ES" sz="1050" dirty="0">
                <a:latin typeface="Arial Narrow" panose="020B0606020202030204" pitchFamily="34" charset="0"/>
              </a:rPr>
              <a:t>). El número de casos puede variar después de que se realicen ajustes en las UPGD</a:t>
            </a:r>
            <a:r>
              <a:rPr lang="es-ES" sz="105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ES" sz="1050" dirty="0" smtClean="0">
              <a:latin typeface="Arial Narrow" panose="020B0606020202030204" pitchFamily="34" charset="0"/>
            </a:endParaRPr>
          </a:p>
          <a:p>
            <a:pPr algn="just"/>
            <a:r>
              <a:rPr lang="es-ES" sz="1050" b="1" dirty="0">
                <a:latin typeface="Arial Narrow" panose="020B0606020202030204" pitchFamily="34" charset="0"/>
              </a:rPr>
              <a:t>Incidencia de Malaria: </a:t>
            </a:r>
            <a:r>
              <a:rPr lang="es-ES" sz="1050" dirty="0">
                <a:latin typeface="Arial Narrow" panose="020B0606020202030204" pitchFamily="34" charset="0"/>
              </a:rPr>
              <a:t>Numerador: Número de casos de malaria. Denominador: proyección de población DANE </a:t>
            </a:r>
            <a:r>
              <a:rPr lang="es-ES" sz="1050" dirty="0" smtClean="0">
                <a:latin typeface="Arial Narrow" panose="020B0606020202030204" pitchFamily="34" charset="0"/>
              </a:rPr>
              <a:t>2019. </a:t>
            </a:r>
            <a:r>
              <a:rPr lang="es-ES" sz="1050" dirty="0">
                <a:latin typeface="Arial Narrow" panose="020B0606020202030204" pitchFamily="34" charset="0"/>
              </a:rPr>
              <a:t>Coeficiente multiplicador: </a:t>
            </a:r>
            <a:r>
              <a:rPr lang="es-ES" sz="1050" dirty="0" smtClean="0">
                <a:latin typeface="Arial Narrow" panose="020B0606020202030204" pitchFamily="34" charset="0"/>
              </a:rPr>
              <a:t>100.000</a:t>
            </a:r>
            <a:r>
              <a:rPr lang="es-ES" sz="1050" dirty="0"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es-ES" sz="1050" dirty="0">
              <a:latin typeface="Arial Narrow" panose="020B0606020202030204" pitchFamily="34" charset="0"/>
            </a:endParaRPr>
          </a:p>
          <a:p>
            <a:pPr algn="just"/>
            <a:r>
              <a:rPr lang="es-CO" sz="1050" dirty="0">
                <a:latin typeface="Arial Narrow" panose="020B0606020202030204" pitchFamily="34" charset="0"/>
              </a:rPr>
              <a:t>La población utilizada para la construcción de los indicadores es tomada de las proyecciones de población 2005 - 2020 DANE y de las poblaciones por municipio en situación de riesgo vigentes para cada año, consolidadas por el programa de enfermedades </a:t>
            </a:r>
            <a:r>
              <a:rPr lang="es-CO" sz="1050" dirty="0" err="1">
                <a:latin typeface="Arial Narrow" panose="020B0606020202030204" pitchFamily="34" charset="0"/>
              </a:rPr>
              <a:t>endemo</a:t>
            </a:r>
            <a:r>
              <a:rPr lang="es-CO" sz="1050" dirty="0">
                <a:latin typeface="Arial Narrow" panose="020B0606020202030204" pitchFamily="34" charset="0"/>
              </a:rPr>
              <a:t>-epidémicas del Ministerio de Salud y Protección Social (MSPS). Para el cálculo de los índices parasitarios anuales (IPA) se usan todos los casos notificados al </a:t>
            </a:r>
            <a:r>
              <a:rPr lang="es-CO" sz="1050" dirty="0" err="1" smtClean="0">
                <a:latin typeface="Arial Narrow" panose="020B0606020202030204" pitchFamily="34" charset="0"/>
              </a:rPr>
              <a:t>Sivigila</a:t>
            </a:r>
            <a:r>
              <a:rPr lang="es-CO" sz="1050" dirty="0" smtClean="0">
                <a:latin typeface="Arial Narrow" panose="020B0606020202030204" pitchFamily="34" charset="0"/>
              </a:rPr>
              <a:t>, teniendo </a:t>
            </a:r>
            <a:r>
              <a:rPr lang="es-CO" sz="1050" dirty="0">
                <a:latin typeface="Arial Narrow" panose="020B0606020202030204" pitchFamily="34" charset="0"/>
              </a:rPr>
              <a:t>en cuenta como numerador el número de casos confirmados de </a:t>
            </a:r>
            <a:r>
              <a:rPr lang="es-CO" sz="1050" dirty="0" smtClean="0">
                <a:latin typeface="Arial Narrow" panose="020B0606020202030204" pitchFamily="34" charset="0"/>
              </a:rPr>
              <a:t>y </a:t>
            </a:r>
            <a:r>
              <a:rPr lang="es-CO" sz="1050" dirty="0">
                <a:latin typeface="Arial Narrow" panose="020B0606020202030204" pitchFamily="34" charset="0"/>
              </a:rPr>
              <a:t>denominador: población a riesgo estimada para </a:t>
            </a:r>
            <a:r>
              <a:rPr lang="es-CO" sz="1050" dirty="0" smtClean="0">
                <a:latin typeface="Arial Narrow" panose="020B0606020202030204" pitchFamily="34" charset="0"/>
              </a:rPr>
              <a:t>malaria para el departamento Norte de Santander.</a:t>
            </a:r>
            <a:endParaRPr lang="es-ES" sz="1050" dirty="0">
              <a:latin typeface="Arial Narrow" panose="020B0606020202030204" pitchFamily="34" charset="0"/>
            </a:endParaRPr>
          </a:p>
          <a:p>
            <a:pPr algn="just"/>
            <a:endParaRPr lang="es-ES" sz="1050" dirty="0">
              <a:latin typeface="Arial Narrow" panose="020B0606020202030204" pitchFamily="34" charset="0"/>
            </a:endParaRPr>
          </a:p>
          <a:p>
            <a:pPr algn="just"/>
            <a:r>
              <a:rPr lang="es-ES" sz="1050" dirty="0">
                <a:latin typeface="Arial Narrow" panose="020B0606020202030204" pitchFamily="34" charset="0"/>
              </a:rPr>
              <a:t>La </a:t>
            </a:r>
            <a:r>
              <a:rPr lang="es-ES" sz="1050" dirty="0" err="1">
                <a:latin typeface="Arial Narrow" panose="020B0606020202030204" pitchFamily="34" charset="0"/>
              </a:rPr>
              <a:t>georeferenciación</a:t>
            </a:r>
            <a:r>
              <a:rPr lang="es-ES" sz="1050" dirty="0">
                <a:latin typeface="Arial Narrow" panose="020B0606020202030204" pitchFamily="34" charset="0"/>
              </a:rPr>
              <a:t> de los casos  se realizo con la </a:t>
            </a:r>
            <a:r>
              <a:rPr lang="es-ES" sz="1050" dirty="0" smtClean="0">
                <a:latin typeface="Arial Narrow" panose="020B0606020202030204" pitchFamily="34" charset="0"/>
              </a:rPr>
              <a:t>razón de la diferencia  de </a:t>
            </a:r>
            <a:r>
              <a:rPr lang="es-ES" sz="1050" dirty="0">
                <a:latin typeface="Arial Narrow" panose="020B0606020202030204" pitchFamily="34" charset="0"/>
              </a:rPr>
              <a:t>incremento y decrementos de los casos </a:t>
            </a:r>
            <a:r>
              <a:rPr lang="es-ES" sz="1050" dirty="0" smtClean="0">
                <a:latin typeface="Arial Narrow" panose="020B0606020202030204" pitchFamily="34" charset="0"/>
              </a:rPr>
              <a:t>2014 al </a:t>
            </a:r>
            <a:r>
              <a:rPr lang="es-ES" sz="1050" dirty="0" smtClean="0">
                <a:latin typeface="Arial Narrow" panose="020B0606020202030204" pitchFamily="34" charset="0"/>
              </a:rPr>
              <a:t>2019 </a:t>
            </a:r>
            <a:r>
              <a:rPr lang="es-ES" sz="1050" dirty="0">
                <a:latin typeface="Arial Narrow" panose="020B0606020202030204" pitchFamily="34" charset="0"/>
              </a:rPr>
              <a:t>y el </a:t>
            </a:r>
            <a:r>
              <a:rPr lang="es-ES" sz="1050" dirty="0" err="1">
                <a:latin typeface="Arial Narrow" panose="020B0606020202030204" pitchFamily="34" charset="0"/>
              </a:rPr>
              <a:t>poisson</a:t>
            </a:r>
            <a:r>
              <a:rPr lang="es-ES" sz="1050" dirty="0">
                <a:latin typeface="Arial Narrow" panose="020B0606020202030204" pitchFamily="34" charset="0"/>
              </a:rPr>
              <a:t> que es la disminución significativa.</a:t>
            </a:r>
          </a:p>
          <a:p>
            <a:pPr algn="just"/>
            <a:endParaRPr lang="es-ES" sz="1200" dirty="0"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29289" y="4015395"/>
            <a:ext cx="5393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Casos </a:t>
            </a:r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de malaria procedentes 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de otro departamento o del exterior</a:t>
            </a:r>
          </a:p>
        </p:txBody>
      </p:sp>
      <p:sp>
        <p:nvSpPr>
          <p:cNvPr id="17" name="Elipse 20"/>
          <p:cNvSpPr/>
          <p:nvPr/>
        </p:nvSpPr>
        <p:spPr>
          <a:xfrm>
            <a:off x="504841" y="3894165"/>
            <a:ext cx="456450" cy="429007"/>
          </a:xfrm>
          <a:prstGeom prst="ellipse">
            <a:avLst/>
          </a:prstGeom>
          <a:ln>
            <a:solidFill>
              <a:srgbClr val="12D9F4"/>
            </a:solidFill>
          </a:ln>
          <a:effectLst>
            <a:outerShdw blurRad="50800" dist="38100" dir="2700000" algn="tl" rotWithShape="0">
              <a:srgbClr val="7030A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Berlin Sans FB" panose="020E0602020502020306" pitchFamily="34" charset="0"/>
              </a:rPr>
              <a:t>7</a:t>
            </a:r>
            <a:r>
              <a:rPr lang="es-ES" sz="1600" dirty="0" smtClean="0">
                <a:latin typeface="Berlin Sans FB" panose="020E0602020502020306" pitchFamily="34" charset="0"/>
              </a:rPr>
              <a:t>.</a:t>
            </a:r>
            <a:endParaRPr lang="es-ES" sz="16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01" y="4397057"/>
            <a:ext cx="2729139" cy="9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33066" y="3275615"/>
            <a:ext cx="556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*El caso del municipio de </a:t>
            </a:r>
            <a:r>
              <a:rPr lang="es-CO" sz="1200" dirty="0" err="1" smtClean="0"/>
              <a:t>Tibu</a:t>
            </a:r>
            <a:r>
              <a:rPr lang="es-CO" sz="1200" dirty="0" smtClean="0"/>
              <a:t> de </a:t>
            </a:r>
            <a:r>
              <a:rPr lang="es-CO" sz="1200" dirty="0" err="1" smtClean="0"/>
              <a:t>plasmodium</a:t>
            </a:r>
            <a:r>
              <a:rPr lang="es-CO" sz="1200" dirty="0" smtClean="0"/>
              <a:t> </a:t>
            </a:r>
            <a:r>
              <a:rPr lang="es-CO" sz="1200" dirty="0" err="1" smtClean="0"/>
              <a:t>falciparum</a:t>
            </a:r>
            <a:r>
              <a:rPr lang="es-CO" sz="1200" dirty="0" smtClean="0"/>
              <a:t> esta en revisión del laboratorio departamental de salud.</a:t>
            </a:r>
            <a:endParaRPr lang="es-CO" sz="12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95" y="1814775"/>
            <a:ext cx="3410312" cy="139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7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2646</TotalTime>
  <Words>498</Words>
  <Application>Microsoft Office PowerPoint</Application>
  <PresentationFormat>Personalizado</PresentationFormat>
  <Paragraphs>71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USUARIO</cp:lastModifiedBy>
  <cp:revision>175</cp:revision>
  <dcterms:created xsi:type="dcterms:W3CDTF">2018-04-26T04:12:13Z</dcterms:created>
  <dcterms:modified xsi:type="dcterms:W3CDTF">2019-01-23T21:50:49Z</dcterms:modified>
</cp:coreProperties>
</file>