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</p:sldIdLst>
  <p:sldSz cx="6858000" cy="12192000"/>
  <p:notesSz cx="7053263" cy="93091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  <a:srgbClr val="9999FF"/>
    <a:srgbClr val="FA4006"/>
    <a:srgbClr val="F08510"/>
    <a:srgbClr val="CCECFF"/>
    <a:srgbClr val="66CCFF"/>
    <a:srgbClr val="99FF99"/>
    <a:srgbClr val="FF3300"/>
    <a:srgbClr val="CC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>
        <p:scale>
          <a:sx n="84" d="100"/>
          <a:sy n="84" d="100"/>
        </p:scale>
        <p:origin x="-1518" y="1554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9395-FC9F-4B3B-984F-211613AB805E}" type="datetimeFigureOut">
              <a:rPr lang="es-ES" smtClean="0"/>
              <a:t>20/12/2018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8419-EB1B-400B-B155-C3C5A00EB0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478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9395-FC9F-4B3B-984F-211613AB805E}" type="datetimeFigureOut">
              <a:rPr lang="es-ES" smtClean="0"/>
              <a:t>20/12/2018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8419-EB1B-400B-B155-C3C5A00EB0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331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9395-FC9F-4B3B-984F-211613AB805E}" type="datetimeFigureOut">
              <a:rPr lang="es-ES" smtClean="0"/>
              <a:t>20/12/2018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8419-EB1B-400B-B155-C3C5A00EB0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8059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9395-FC9F-4B3B-984F-211613AB805E}" type="datetimeFigureOut">
              <a:rPr lang="es-ES" smtClean="0"/>
              <a:t>20/12/2018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8419-EB1B-400B-B155-C3C5A00EB0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7080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9395-FC9F-4B3B-984F-211613AB805E}" type="datetimeFigureOut">
              <a:rPr lang="es-ES" smtClean="0"/>
              <a:t>20/12/2018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8419-EB1B-400B-B155-C3C5A00EB0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3140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9395-FC9F-4B3B-984F-211613AB805E}" type="datetimeFigureOut">
              <a:rPr lang="es-ES" smtClean="0"/>
              <a:t>20/12/2018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8419-EB1B-400B-B155-C3C5A00EB0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6217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9395-FC9F-4B3B-984F-211613AB805E}" type="datetimeFigureOut">
              <a:rPr lang="es-ES" smtClean="0"/>
              <a:t>20/12/2018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8419-EB1B-400B-B155-C3C5A00EB0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2715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9395-FC9F-4B3B-984F-211613AB805E}" type="datetimeFigureOut">
              <a:rPr lang="es-ES" smtClean="0"/>
              <a:t>20/12/2018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8419-EB1B-400B-B155-C3C5A00EB0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073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9395-FC9F-4B3B-984F-211613AB805E}" type="datetimeFigureOut">
              <a:rPr lang="es-ES" smtClean="0"/>
              <a:t>20/12/2018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8419-EB1B-400B-B155-C3C5A00EB0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019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9395-FC9F-4B3B-984F-211613AB805E}" type="datetimeFigureOut">
              <a:rPr lang="es-ES" smtClean="0"/>
              <a:t>20/12/2018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8419-EB1B-400B-B155-C3C5A00EB0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8454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9395-FC9F-4B3B-984F-211613AB805E}" type="datetimeFigureOut">
              <a:rPr lang="es-ES" smtClean="0"/>
              <a:t>20/12/2018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8419-EB1B-400B-B155-C3C5A00EB0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966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29395-FC9F-4B3B-984F-211613AB805E}" type="datetimeFigureOut">
              <a:rPr lang="es-ES" smtClean="0"/>
              <a:t>20/12/2018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98419-EB1B-400B-B155-C3C5A00EB0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411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3649508" y="453154"/>
            <a:ext cx="3051091" cy="242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Elipse 30"/>
          <p:cNvSpPr/>
          <p:nvPr/>
        </p:nvSpPr>
        <p:spPr>
          <a:xfrm>
            <a:off x="986348" y="1345746"/>
            <a:ext cx="404602" cy="359702"/>
          </a:xfrm>
          <a:prstGeom prst="ellipse">
            <a:avLst/>
          </a:prstGeom>
          <a:ln>
            <a:solidFill>
              <a:srgbClr val="C00000"/>
            </a:solidFill>
          </a:ln>
          <a:effectLst>
            <a:outerShdw blurRad="50800" dist="38100" dir="2700000" algn="tl" rotWithShape="0">
              <a:srgbClr val="FF0000">
                <a:alpha val="40000"/>
              </a:srgb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600" dirty="0" smtClean="0">
                <a:latin typeface="Berlin Sans FB" panose="020E0602020502020306" pitchFamily="34" charset="0"/>
              </a:rPr>
              <a:t>1.</a:t>
            </a:r>
            <a:endParaRPr lang="es-ES" sz="1600" dirty="0">
              <a:latin typeface="Berlin Sans FB" panose="020E0602020502020306" pitchFamily="34" charset="0"/>
            </a:endParaRPr>
          </a:p>
        </p:txBody>
      </p:sp>
      <p:sp>
        <p:nvSpPr>
          <p:cNvPr id="32" name="CuadroTexto 31"/>
          <p:cNvSpPr txBox="1"/>
          <p:nvPr/>
        </p:nvSpPr>
        <p:spPr>
          <a:xfrm>
            <a:off x="1356403" y="1345746"/>
            <a:ext cx="47729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latin typeface="Berlin Sans FB" panose="020E0602020502020306" pitchFamily="34" charset="0"/>
              </a:rPr>
              <a:t>Comportamiento del </a:t>
            </a:r>
            <a:r>
              <a:rPr lang="es-ES" sz="1400" dirty="0" smtClean="0">
                <a:latin typeface="Berlin Sans FB" panose="020E0602020502020306" pitchFamily="34" charset="0"/>
              </a:rPr>
              <a:t>evento – Defectos congénitos</a:t>
            </a:r>
            <a:endParaRPr lang="es-ES" sz="1400" dirty="0">
              <a:latin typeface="Berlin Sans FB" panose="020E0602020502020306" pitchFamily="34" charset="0"/>
            </a:endParaRPr>
          </a:p>
        </p:txBody>
      </p:sp>
      <p:grpSp>
        <p:nvGrpSpPr>
          <p:cNvPr id="15" name="Grupo 14"/>
          <p:cNvGrpSpPr/>
          <p:nvPr/>
        </p:nvGrpSpPr>
        <p:grpSpPr>
          <a:xfrm>
            <a:off x="2295616" y="139944"/>
            <a:ext cx="4344467" cy="1063822"/>
            <a:chOff x="2295616" y="51128"/>
            <a:chExt cx="4344467" cy="1063822"/>
          </a:xfrm>
        </p:grpSpPr>
        <p:sp>
          <p:nvSpPr>
            <p:cNvPr id="16" name="Forma libre 15"/>
            <p:cNvSpPr/>
            <p:nvPr/>
          </p:nvSpPr>
          <p:spPr>
            <a:xfrm>
              <a:off x="2758707" y="477429"/>
              <a:ext cx="3881376" cy="637521"/>
            </a:xfrm>
            <a:custGeom>
              <a:avLst/>
              <a:gdLst>
                <a:gd name="connsiteX0" fmla="*/ 0 w 4027246"/>
                <a:gd name="connsiteY0" fmla="*/ 0 h 637832"/>
                <a:gd name="connsiteX1" fmla="*/ 4027246 w 4027246"/>
                <a:gd name="connsiteY1" fmla="*/ 0 h 637832"/>
                <a:gd name="connsiteX2" fmla="*/ 4027246 w 4027246"/>
                <a:gd name="connsiteY2" fmla="*/ 637832 h 637832"/>
                <a:gd name="connsiteX3" fmla="*/ 0 w 4027246"/>
                <a:gd name="connsiteY3" fmla="*/ 637832 h 637832"/>
                <a:gd name="connsiteX4" fmla="*/ 0 w 4027246"/>
                <a:gd name="connsiteY4" fmla="*/ 0 h 637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27246" h="637832">
                  <a:moveTo>
                    <a:pt x="0" y="0"/>
                  </a:moveTo>
                  <a:lnTo>
                    <a:pt x="4027246" y="0"/>
                  </a:lnTo>
                  <a:lnTo>
                    <a:pt x="4027246" y="637832"/>
                  </a:lnTo>
                  <a:lnTo>
                    <a:pt x="0" y="6378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3300"/>
            </a:solidFill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15630" tIns="83820" rIns="83820" bIns="83820" numCol="1" spcCol="1270" anchor="ctr" anchorCtr="0">
              <a:noAutofit/>
            </a:bodyPr>
            <a:lstStyle/>
            <a:p>
              <a:pPr lvl="0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600" kern="1200" dirty="0" smtClean="0">
                <a:latin typeface="Arial Narrow" panose="020B0606020202030204" pitchFamily="34" charset="0"/>
              </a:endParaRPr>
            </a:p>
            <a:p>
              <a:pPr lvl="0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600" kern="1200" dirty="0" smtClean="0">
                  <a:latin typeface="Arial Narrow" panose="020B0606020202030204" pitchFamily="34" charset="0"/>
                </a:rPr>
                <a:t>Periodo epidemiológico con corte </a:t>
              </a:r>
              <a:r>
                <a:rPr lang="es-ES" sz="1600" dirty="0">
                  <a:latin typeface="Arial Narrow" panose="020B0606020202030204" pitchFamily="34" charset="0"/>
                </a:rPr>
                <a:t>1</a:t>
              </a:r>
              <a:r>
                <a:rPr lang="es-ES" sz="1600" kern="1200" dirty="0" smtClean="0">
                  <a:latin typeface="Arial Narrow" panose="020B0606020202030204" pitchFamily="34" charset="0"/>
                </a:rPr>
                <a:t> </a:t>
              </a:r>
              <a:r>
                <a:rPr lang="es-ES" sz="1600" dirty="0" smtClean="0">
                  <a:latin typeface="Arial Narrow" panose="020B0606020202030204" pitchFamily="34" charset="0"/>
                </a:rPr>
                <a:t>de</a:t>
              </a:r>
              <a:r>
                <a:rPr lang="es-ES" sz="1600" dirty="0">
                  <a:latin typeface="Arial Narrow" panose="020B0606020202030204" pitchFamily="34" charset="0"/>
                </a:rPr>
                <a:t> </a:t>
              </a:r>
              <a:r>
                <a:rPr lang="es-ES" sz="1600" dirty="0" smtClean="0">
                  <a:latin typeface="Arial Narrow" panose="020B0606020202030204" pitchFamily="34" charset="0"/>
                </a:rPr>
                <a:t>diciembre de</a:t>
              </a:r>
              <a:r>
                <a:rPr lang="es-ES" sz="1600" kern="1200" dirty="0" smtClean="0">
                  <a:latin typeface="Arial Narrow" panose="020B0606020202030204" pitchFamily="34" charset="0"/>
                </a:rPr>
                <a:t> 2018. </a:t>
              </a:r>
              <a:endParaRPr lang="es-ES" sz="1600" kern="1200" dirty="0">
                <a:latin typeface="Arial Narrow" panose="020B0606020202030204" pitchFamily="34" charset="0"/>
              </a:endParaRPr>
            </a:p>
          </p:txBody>
        </p:sp>
        <p:grpSp>
          <p:nvGrpSpPr>
            <p:cNvPr id="3" name="Grupo 2"/>
            <p:cNvGrpSpPr/>
            <p:nvPr/>
          </p:nvGrpSpPr>
          <p:grpSpPr>
            <a:xfrm>
              <a:off x="2295616" y="51128"/>
              <a:ext cx="4344466" cy="982435"/>
              <a:chOff x="1738668" y="2338362"/>
              <a:chExt cx="4371886" cy="982435"/>
            </a:xfrm>
          </p:grpSpPr>
          <p:sp>
            <p:nvSpPr>
              <p:cNvPr id="6" name="Forma libre 5"/>
              <p:cNvSpPr/>
              <p:nvPr/>
            </p:nvSpPr>
            <p:spPr>
              <a:xfrm>
                <a:off x="2204680" y="2420010"/>
                <a:ext cx="3905874" cy="553912"/>
              </a:xfrm>
              <a:custGeom>
                <a:avLst/>
                <a:gdLst>
                  <a:gd name="connsiteX0" fmla="*/ 0 w 4027246"/>
                  <a:gd name="connsiteY0" fmla="*/ 0 h 637832"/>
                  <a:gd name="connsiteX1" fmla="*/ 4027246 w 4027246"/>
                  <a:gd name="connsiteY1" fmla="*/ 0 h 637832"/>
                  <a:gd name="connsiteX2" fmla="*/ 4027246 w 4027246"/>
                  <a:gd name="connsiteY2" fmla="*/ 637832 h 637832"/>
                  <a:gd name="connsiteX3" fmla="*/ 0 w 4027246"/>
                  <a:gd name="connsiteY3" fmla="*/ 637832 h 637832"/>
                  <a:gd name="connsiteX4" fmla="*/ 0 w 4027246"/>
                  <a:gd name="connsiteY4" fmla="*/ 0 h 6378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027246" h="637832">
                    <a:moveTo>
                      <a:pt x="0" y="0"/>
                    </a:moveTo>
                    <a:lnTo>
                      <a:pt x="4027246" y="0"/>
                    </a:lnTo>
                    <a:lnTo>
                      <a:pt x="4027246" y="637832"/>
                    </a:lnTo>
                    <a:lnTo>
                      <a:pt x="0" y="6378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0000"/>
              </a:solidFill>
              <a:effectLst>
                <a:innerShdw blurRad="63500" dist="50800" dir="2700000">
                  <a:schemeClr val="tx1">
                    <a:alpha val="50000"/>
                  </a:schemeClr>
                </a:innerShdw>
              </a:effectLst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715630" tIns="83820" rIns="83820" bIns="83820" numCol="1" spcCol="1270" anchor="b" anchorCtr="0">
                <a:noAutofit/>
              </a:bodyPr>
              <a:lstStyle/>
              <a:p>
                <a:pPr lvl="0" defTabSz="1466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ES" sz="1600" dirty="0" smtClean="0">
                    <a:latin typeface="Arial Narrow" panose="020B0606020202030204" pitchFamily="34" charset="0"/>
                  </a:rPr>
                  <a:t>Informe del evento: </a:t>
                </a:r>
                <a:endParaRPr lang="es-ES" sz="1600" kern="1200" dirty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7" name="Elipse 6"/>
              <p:cNvSpPr/>
              <p:nvPr/>
            </p:nvSpPr>
            <p:spPr>
              <a:xfrm>
                <a:off x="1738668" y="2338362"/>
                <a:ext cx="1012707" cy="982435"/>
              </a:xfrm>
              <a:prstGeom prst="ellipse">
                <a:avLst/>
              </a:prstGeom>
              <a:ln cmpd="tri">
                <a:solidFill>
                  <a:srgbClr val="800000"/>
                </a:solidFill>
              </a:ln>
              <a:effectLst>
                <a:innerShdw blurRad="63500" dist="50800" dir="2700000">
                  <a:srgbClr val="CC0000">
                    <a:alpha val="50000"/>
                  </a:srgbClr>
                </a:innerShdw>
              </a:effectLst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anchor="ctr"/>
              <a:lstStyle/>
              <a:p>
                <a:pPr algn="ctr"/>
                <a:endParaRPr lang="es-ES" sz="2800" dirty="0">
                  <a:solidFill>
                    <a:srgbClr val="CC0000"/>
                  </a:solidFill>
                  <a:latin typeface="Arial Narrow" panose="020B0606020202030204" pitchFamily="34" charset="0"/>
                </a:endParaRPr>
              </a:p>
            </p:txBody>
          </p:sp>
        </p:grpSp>
        <p:sp>
          <p:nvSpPr>
            <p:cNvPr id="11" name="Rectángulo 10"/>
            <p:cNvSpPr/>
            <p:nvPr/>
          </p:nvSpPr>
          <p:spPr>
            <a:xfrm>
              <a:off x="2422434" y="219179"/>
              <a:ext cx="672541" cy="64633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s-ES" sz="3600" b="1" dirty="0" smtClean="0">
                  <a:ln w="6600">
                    <a:solidFill>
                      <a:srgbClr val="C00000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dist="38100" dir="2700000" algn="tl" rotWithShape="0">
                      <a:srgbClr val="800000"/>
                    </a:outerShdw>
                  </a:effectLst>
                </a:rPr>
                <a:t>12</a:t>
              </a:r>
              <a:endParaRPr lang="es-ES" sz="3600" b="1" cap="none" spc="0" dirty="0">
                <a:ln w="6600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rgbClr val="800000"/>
                  </a:outerShdw>
                </a:effectLst>
              </a:endParaRPr>
            </a:p>
          </p:txBody>
        </p:sp>
      </p:grpSp>
      <p:sp>
        <p:nvSpPr>
          <p:cNvPr id="2" name="CuadroTexto 1"/>
          <p:cNvSpPr txBox="1"/>
          <p:nvPr/>
        </p:nvSpPr>
        <p:spPr>
          <a:xfrm>
            <a:off x="4854102" y="292607"/>
            <a:ext cx="20038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Cáncer en menores de 18 años</a:t>
            </a:r>
            <a:endParaRPr lang="es-ES" sz="1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9" name="object 3"/>
          <p:cNvSpPr/>
          <p:nvPr/>
        </p:nvSpPr>
        <p:spPr>
          <a:xfrm>
            <a:off x="6985" y="0"/>
            <a:ext cx="1452163" cy="11223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CuadroTexto 20"/>
          <p:cNvSpPr txBox="1"/>
          <p:nvPr/>
        </p:nvSpPr>
        <p:spPr>
          <a:xfrm>
            <a:off x="632856" y="4425011"/>
            <a:ext cx="31049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latin typeface="Berlin Sans FB" panose="020E0602020502020306" pitchFamily="34" charset="0"/>
              </a:rPr>
              <a:t>Tipos de defectos congénitos notificados</a:t>
            </a:r>
            <a:endParaRPr lang="es-ES" sz="1400" dirty="0">
              <a:latin typeface="Berlin Sans FB" panose="020E0602020502020306" pitchFamily="34" charset="0"/>
            </a:endParaRPr>
          </a:p>
        </p:txBody>
      </p:sp>
      <p:sp>
        <p:nvSpPr>
          <p:cNvPr id="22" name="Elipse 21"/>
          <p:cNvSpPr/>
          <p:nvPr/>
        </p:nvSpPr>
        <p:spPr>
          <a:xfrm>
            <a:off x="195219" y="4328661"/>
            <a:ext cx="459475" cy="408686"/>
          </a:xfrm>
          <a:prstGeom prst="ellipse">
            <a:avLst/>
          </a:prstGeom>
          <a:ln>
            <a:solidFill>
              <a:srgbClr val="00B050"/>
            </a:solidFill>
          </a:ln>
          <a:effectLst>
            <a:outerShdw blurRad="50800" dist="38100" dir="2700000" algn="tl" rotWithShape="0">
              <a:srgbClr val="00B050">
                <a:alpha val="40000"/>
              </a:srgb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400" dirty="0">
                <a:latin typeface="Berlin Sans FB" panose="020E0602020502020306" pitchFamily="34" charset="0"/>
              </a:rPr>
              <a:t>2</a:t>
            </a:r>
            <a:r>
              <a:rPr lang="es-ES" sz="1400" dirty="0" smtClean="0">
                <a:latin typeface="Berlin Sans FB" panose="020E0602020502020306" pitchFamily="34" charset="0"/>
              </a:rPr>
              <a:t>.</a:t>
            </a:r>
            <a:endParaRPr lang="es-ES" sz="1400" dirty="0">
              <a:latin typeface="Berlin Sans FB" panose="020E0602020502020306" pitchFamily="34" charset="0"/>
            </a:endParaRPr>
          </a:p>
        </p:txBody>
      </p:sp>
      <p:sp>
        <p:nvSpPr>
          <p:cNvPr id="42" name="Forma libre 41"/>
          <p:cNvSpPr/>
          <p:nvPr/>
        </p:nvSpPr>
        <p:spPr>
          <a:xfrm>
            <a:off x="4178925" y="11585748"/>
            <a:ext cx="1858445" cy="606251"/>
          </a:xfrm>
          <a:custGeom>
            <a:avLst/>
            <a:gdLst>
              <a:gd name="connsiteX0" fmla="*/ 0 w 4027246"/>
              <a:gd name="connsiteY0" fmla="*/ 0 h 637832"/>
              <a:gd name="connsiteX1" fmla="*/ 4027246 w 4027246"/>
              <a:gd name="connsiteY1" fmla="*/ 0 h 637832"/>
              <a:gd name="connsiteX2" fmla="*/ 4027246 w 4027246"/>
              <a:gd name="connsiteY2" fmla="*/ 637832 h 637832"/>
              <a:gd name="connsiteX3" fmla="*/ 0 w 4027246"/>
              <a:gd name="connsiteY3" fmla="*/ 637832 h 637832"/>
              <a:gd name="connsiteX4" fmla="*/ 0 w 4027246"/>
              <a:gd name="connsiteY4" fmla="*/ 0 h 637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27246" h="637832">
                <a:moveTo>
                  <a:pt x="0" y="0"/>
                </a:moveTo>
                <a:lnTo>
                  <a:pt x="4027246" y="0"/>
                </a:lnTo>
                <a:lnTo>
                  <a:pt x="4027246" y="637832"/>
                </a:lnTo>
                <a:lnTo>
                  <a:pt x="0" y="637832"/>
                </a:lnTo>
                <a:lnTo>
                  <a:pt x="0" y="0"/>
                </a:lnTo>
                <a:close/>
              </a:path>
            </a:pathLst>
          </a:custGeom>
          <a:solidFill>
            <a:srgbClr val="800000"/>
          </a:solidFill>
          <a:effectLst>
            <a:innerShdw blurRad="63500" dist="50800" dir="2700000">
              <a:schemeClr val="tx1">
                <a:alpha val="50000"/>
              </a:schemeClr>
            </a:inn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15630" tIns="83820" rIns="83820" bIns="83820" numCol="1" spcCol="1270" anchor="b" anchorCtr="0">
            <a:noAutofit/>
          </a:bodyPr>
          <a:lstStyle/>
          <a:p>
            <a:pPr lvl="0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S" sz="1600" kern="1200" dirty="0">
              <a:latin typeface="Arial Narrow" panose="020B0606020202030204" pitchFamily="34" charset="0"/>
            </a:endParaRPr>
          </a:p>
        </p:txBody>
      </p:sp>
      <p:sp>
        <p:nvSpPr>
          <p:cNvPr id="43" name="CuadroTexto 42"/>
          <p:cNvSpPr txBox="1"/>
          <p:nvPr/>
        </p:nvSpPr>
        <p:spPr>
          <a:xfrm>
            <a:off x="4217688" y="11591836"/>
            <a:ext cx="211295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Fuente de Información:</a:t>
            </a:r>
          </a:p>
          <a:p>
            <a:r>
              <a:rPr lang="es-ES" sz="11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SIVIGILA 2018</a:t>
            </a:r>
            <a:endParaRPr lang="es-ES" sz="11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4" name="object 5"/>
          <p:cNvSpPr/>
          <p:nvPr/>
        </p:nvSpPr>
        <p:spPr>
          <a:xfrm>
            <a:off x="5947201" y="11345641"/>
            <a:ext cx="910799" cy="84635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7 CuadroTexto"/>
          <p:cNvSpPr txBox="1"/>
          <p:nvPr/>
        </p:nvSpPr>
        <p:spPr>
          <a:xfrm>
            <a:off x="248466" y="1746663"/>
            <a:ext cx="63147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dirty="0"/>
              <a:t>Distribución de los defectos congénitos metabólicos, sensoriales y malformaciones congénitas </a:t>
            </a:r>
            <a:endParaRPr lang="es-CO" sz="1200" dirty="0">
              <a:latin typeface="Berlin Sans FB" panose="020E0602020502020306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769158" y="4141954"/>
            <a:ext cx="20657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dirty="0" smtClean="0"/>
              <a:t>Fuente </a:t>
            </a:r>
            <a:r>
              <a:rPr lang="es-CO" sz="1000" dirty="0" err="1" smtClean="0"/>
              <a:t>Sivigila</a:t>
            </a:r>
            <a:r>
              <a:rPr lang="es-CO" sz="1000" dirty="0" smtClean="0"/>
              <a:t> 2018</a:t>
            </a:r>
            <a:endParaRPr lang="es-CO" sz="1000" dirty="0"/>
          </a:p>
        </p:txBody>
      </p:sp>
      <p:sp>
        <p:nvSpPr>
          <p:cNvPr id="39" name="38 CuadroTexto"/>
          <p:cNvSpPr txBox="1"/>
          <p:nvPr/>
        </p:nvSpPr>
        <p:spPr>
          <a:xfrm>
            <a:off x="1390950" y="6052264"/>
            <a:ext cx="206572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900" dirty="0" smtClean="0"/>
              <a:t>Fuente </a:t>
            </a:r>
            <a:r>
              <a:rPr lang="es-CO" sz="900" dirty="0" err="1" smtClean="0"/>
              <a:t>Sivigila</a:t>
            </a:r>
            <a:r>
              <a:rPr lang="es-CO" sz="900" dirty="0" smtClean="0"/>
              <a:t> 2018</a:t>
            </a:r>
            <a:endParaRPr lang="es-CO" sz="900" dirty="0"/>
          </a:p>
        </p:txBody>
      </p:sp>
      <p:sp>
        <p:nvSpPr>
          <p:cNvPr id="46" name="45 CuadroTexto"/>
          <p:cNvSpPr txBox="1"/>
          <p:nvPr/>
        </p:nvSpPr>
        <p:spPr>
          <a:xfrm>
            <a:off x="1926262" y="10921940"/>
            <a:ext cx="20657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dirty="0" smtClean="0"/>
              <a:t>Fuente </a:t>
            </a:r>
            <a:r>
              <a:rPr lang="es-CO" sz="1000" dirty="0" err="1" smtClean="0"/>
              <a:t>Sivigila</a:t>
            </a:r>
            <a:r>
              <a:rPr lang="es-CO" sz="1000" dirty="0" smtClean="0"/>
              <a:t> 2018</a:t>
            </a:r>
            <a:endParaRPr lang="es-CO" sz="1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825" y="4824250"/>
            <a:ext cx="2773583" cy="121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8650" y="2069848"/>
            <a:ext cx="4758552" cy="2033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" name="CuadroTexto 20"/>
          <p:cNvSpPr txBox="1"/>
          <p:nvPr/>
        </p:nvSpPr>
        <p:spPr>
          <a:xfrm>
            <a:off x="2726263" y="6664423"/>
            <a:ext cx="38524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latin typeface="Berlin Sans FB" panose="020E0602020502020306" pitchFamily="34" charset="0"/>
              </a:rPr>
              <a:t>Características sociodemográficas de la población</a:t>
            </a:r>
            <a:endParaRPr lang="es-ES" sz="1400" dirty="0">
              <a:latin typeface="Berlin Sans FB" panose="020E0602020502020306" pitchFamily="34" charset="0"/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6262" y="7235765"/>
            <a:ext cx="4505325" cy="368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" name="Elipse 15"/>
          <p:cNvSpPr/>
          <p:nvPr/>
        </p:nvSpPr>
        <p:spPr>
          <a:xfrm>
            <a:off x="2232216" y="6594752"/>
            <a:ext cx="526491" cy="447118"/>
          </a:xfrm>
          <a:prstGeom prst="ellipse">
            <a:avLst/>
          </a:prstGeom>
          <a:ln>
            <a:solidFill>
              <a:srgbClr val="C00000"/>
            </a:solidFill>
          </a:ln>
          <a:effectLst>
            <a:outerShdw blurRad="50800" dist="38100" dir="2700000" algn="tl" rotWithShape="0">
              <a:srgbClr val="FF0000">
                <a:alpha val="40000"/>
              </a:srgb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600" dirty="0">
                <a:latin typeface="Berlin Sans FB" panose="020E0602020502020306" pitchFamily="34" charset="0"/>
              </a:rPr>
              <a:t>3</a:t>
            </a:r>
            <a:r>
              <a:rPr lang="es-ES" sz="1600" dirty="0" smtClean="0">
                <a:latin typeface="Berlin Sans FB" panose="020E0602020502020306" pitchFamily="34" charset="0"/>
              </a:rPr>
              <a:t>.</a:t>
            </a:r>
            <a:endParaRPr lang="es-ES" sz="1600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48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4"/>
          <p:cNvGrpSpPr/>
          <p:nvPr/>
        </p:nvGrpSpPr>
        <p:grpSpPr>
          <a:xfrm>
            <a:off x="2295616" y="139944"/>
            <a:ext cx="4344467" cy="1075398"/>
            <a:chOff x="2295616" y="51128"/>
            <a:chExt cx="4344467" cy="1075398"/>
          </a:xfrm>
        </p:grpSpPr>
        <p:sp>
          <p:nvSpPr>
            <p:cNvPr id="6" name="Forma libre 5"/>
            <p:cNvSpPr/>
            <p:nvPr/>
          </p:nvSpPr>
          <p:spPr>
            <a:xfrm>
              <a:off x="2758707" y="477430"/>
              <a:ext cx="3881376" cy="649096"/>
            </a:xfrm>
            <a:custGeom>
              <a:avLst/>
              <a:gdLst>
                <a:gd name="connsiteX0" fmla="*/ 0 w 4027246"/>
                <a:gd name="connsiteY0" fmla="*/ 0 h 637832"/>
                <a:gd name="connsiteX1" fmla="*/ 4027246 w 4027246"/>
                <a:gd name="connsiteY1" fmla="*/ 0 h 637832"/>
                <a:gd name="connsiteX2" fmla="*/ 4027246 w 4027246"/>
                <a:gd name="connsiteY2" fmla="*/ 637832 h 637832"/>
                <a:gd name="connsiteX3" fmla="*/ 0 w 4027246"/>
                <a:gd name="connsiteY3" fmla="*/ 637832 h 637832"/>
                <a:gd name="connsiteX4" fmla="*/ 0 w 4027246"/>
                <a:gd name="connsiteY4" fmla="*/ 0 h 637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27246" h="637832">
                  <a:moveTo>
                    <a:pt x="0" y="0"/>
                  </a:moveTo>
                  <a:lnTo>
                    <a:pt x="4027246" y="0"/>
                  </a:lnTo>
                  <a:lnTo>
                    <a:pt x="4027246" y="637832"/>
                  </a:lnTo>
                  <a:lnTo>
                    <a:pt x="0" y="6378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3300"/>
            </a:solidFill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15630" tIns="83820" rIns="83820" bIns="83820" numCol="1" spcCol="1270" anchor="ctr" anchorCtr="0">
              <a:noAutofit/>
            </a:bodyPr>
            <a:lstStyle/>
            <a:p>
              <a:pPr lvl="0" algn="just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600" kern="1200" dirty="0" smtClean="0">
                  <a:latin typeface="Arial Narrow" panose="020B0606020202030204" pitchFamily="34" charset="0"/>
                </a:rPr>
                <a:t>Periodo </a:t>
              </a:r>
              <a:r>
                <a:rPr lang="es-ES" sz="1600" dirty="0">
                  <a:latin typeface="Arial Narrow" panose="020B0606020202030204" pitchFamily="34" charset="0"/>
                </a:rPr>
                <a:t>epidemiológico </a:t>
              </a:r>
              <a:r>
                <a:rPr lang="es-ES" sz="1600" dirty="0" smtClean="0">
                  <a:latin typeface="Arial Narrow" panose="020B0606020202030204" pitchFamily="34" charset="0"/>
                </a:rPr>
                <a:t>corte 1 de diciembre de </a:t>
              </a:r>
              <a:r>
                <a:rPr lang="es-ES" sz="1600" kern="1200" dirty="0" smtClean="0">
                  <a:latin typeface="Arial Narrow" panose="020B0606020202030204" pitchFamily="34" charset="0"/>
                </a:rPr>
                <a:t>2018 </a:t>
              </a:r>
              <a:endParaRPr lang="es-ES" sz="1600" kern="1200" dirty="0">
                <a:latin typeface="Arial Narrow" panose="020B0606020202030204" pitchFamily="34" charset="0"/>
              </a:endParaRPr>
            </a:p>
          </p:txBody>
        </p:sp>
        <p:grpSp>
          <p:nvGrpSpPr>
            <p:cNvPr id="7" name="Grupo 6"/>
            <p:cNvGrpSpPr/>
            <p:nvPr/>
          </p:nvGrpSpPr>
          <p:grpSpPr>
            <a:xfrm>
              <a:off x="2295616" y="51128"/>
              <a:ext cx="4344466" cy="982435"/>
              <a:chOff x="1738668" y="2338362"/>
              <a:chExt cx="4371886" cy="982435"/>
            </a:xfrm>
          </p:grpSpPr>
          <p:sp>
            <p:nvSpPr>
              <p:cNvPr id="9" name="Forma libre 8"/>
              <p:cNvSpPr/>
              <p:nvPr/>
            </p:nvSpPr>
            <p:spPr>
              <a:xfrm>
                <a:off x="2244556" y="2338362"/>
                <a:ext cx="3865998" cy="521440"/>
              </a:xfrm>
              <a:custGeom>
                <a:avLst/>
                <a:gdLst>
                  <a:gd name="connsiteX0" fmla="*/ 0 w 4027246"/>
                  <a:gd name="connsiteY0" fmla="*/ 0 h 637832"/>
                  <a:gd name="connsiteX1" fmla="*/ 4027246 w 4027246"/>
                  <a:gd name="connsiteY1" fmla="*/ 0 h 637832"/>
                  <a:gd name="connsiteX2" fmla="*/ 4027246 w 4027246"/>
                  <a:gd name="connsiteY2" fmla="*/ 637832 h 637832"/>
                  <a:gd name="connsiteX3" fmla="*/ 0 w 4027246"/>
                  <a:gd name="connsiteY3" fmla="*/ 637832 h 637832"/>
                  <a:gd name="connsiteX4" fmla="*/ 0 w 4027246"/>
                  <a:gd name="connsiteY4" fmla="*/ 0 h 6378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027246" h="637832">
                    <a:moveTo>
                      <a:pt x="0" y="0"/>
                    </a:moveTo>
                    <a:lnTo>
                      <a:pt x="4027246" y="0"/>
                    </a:lnTo>
                    <a:lnTo>
                      <a:pt x="4027246" y="637832"/>
                    </a:lnTo>
                    <a:lnTo>
                      <a:pt x="0" y="6378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0000"/>
              </a:solidFill>
              <a:effectLst>
                <a:innerShdw blurRad="63500" dist="50800" dir="2700000">
                  <a:schemeClr val="tx1">
                    <a:alpha val="50000"/>
                  </a:schemeClr>
                </a:innerShdw>
              </a:effectLst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715630" tIns="83820" rIns="83820" bIns="83820" numCol="1" spcCol="1270" anchor="b" anchorCtr="0">
                <a:noAutofit/>
              </a:bodyPr>
              <a:lstStyle/>
              <a:p>
                <a:pPr lvl="0" defTabSz="1466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s-ES" sz="1600" dirty="0" smtClean="0">
                  <a:latin typeface="Arial Narrow" panose="020B0606020202030204" pitchFamily="34" charset="0"/>
                </a:endParaRPr>
              </a:p>
              <a:p>
                <a:pPr lvl="0" defTabSz="1466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s-ES" sz="1600" dirty="0">
                  <a:latin typeface="Arial Narrow" panose="020B0606020202030204" pitchFamily="34" charset="0"/>
                </a:endParaRPr>
              </a:p>
              <a:p>
                <a:pPr lvl="0" defTabSz="1466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ES" sz="1600" dirty="0" smtClean="0">
                    <a:latin typeface="Arial Narrow" panose="020B0606020202030204" pitchFamily="34" charset="0"/>
                  </a:rPr>
                  <a:t>Informe del evento: Cáncer  en menores de 18 años</a:t>
                </a:r>
                <a:endParaRPr lang="es-ES" sz="1600" kern="1200" dirty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10" name="Elipse 9"/>
              <p:cNvSpPr/>
              <p:nvPr/>
            </p:nvSpPr>
            <p:spPr>
              <a:xfrm>
                <a:off x="1738668" y="2338362"/>
                <a:ext cx="1012707" cy="982435"/>
              </a:xfrm>
              <a:prstGeom prst="ellipse">
                <a:avLst/>
              </a:prstGeom>
              <a:ln cmpd="tri">
                <a:solidFill>
                  <a:srgbClr val="800000"/>
                </a:solidFill>
              </a:ln>
              <a:effectLst>
                <a:innerShdw blurRad="63500" dist="50800" dir="2700000">
                  <a:srgbClr val="CC0000">
                    <a:alpha val="50000"/>
                  </a:srgbClr>
                </a:innerShdw>
              </a:effectLst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anchor="ctr"/>
              <a:lstStyle/>
              <a:p>
                <a:pPr algn="ctr"/>
                <a:endParaRPr lang="es-ES" sz="2800" dirty="0">
                  <a:solidFill>
                    <a:srgbClr val="CC0000"/>
                  </a:solidFill>
                  <a:latin typeface="Arial Narrow" panose="020B0606020202030204" pitchFamily="34" charset="0"/>
                </a:endParaRPr>
              </a:p>
            </p:txBody>
          </p:sp>
        </p:grpSp>
        <p:sp>
          <p:nvSpPr>
            <p:cNvPr id="8" name="Rectángulo 7"/>
            <p:cNvSpPr/>
            <p:nvPr/>
          </p:nvSpPr>
          <p:spPr>
            <a:xfrm>
              <a:off x="2427993" y="249402"/>
              <a:ext cx="672541" cy="64633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s-ES" sz="3600" b="1" dirty="0" smtClean="0">
                  <a:ln w="6600">
                    <a:solidFill>
                      <a:srgbClr val="C00000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dist="38100" dir="2700000" algn="tl" rotWithShape="0">
                      <a:srgbClr val="800000"/>
                    </a:outerShdw>
                  </a:effectLst>
                </a:rPr>
                <a:t>12</a:t>
              </a:r>
              <a:endParaRPr lang="es-ES" sz="3600" b="1" cap="none" spc="0" dirty="0">
                <a:ln w="6600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rgbClr val="800000"/>
                  </a:outerShdw>
                </a:effectLst>
              </a:endParaRPr>
            </a:p>
          </p:txBody>
        </p:sp>
      </p:grpSp>
      <p:sp>
        <p:nvSpPr>
          <p:cNvPr id="11" name="object 3"/>
          <p:cNvSpPr/>
          <p:nvPr/>
        </p:nvSpPr>
        <p:spPr>
          <a:xfrm>
            <a:off x="6985" y="0"/>
            <a:ext cx="1452163" cy="11223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5"/>
          <p:cNvSpPr/>
          <p:nvPr/>
        </p:nvSpPr>
        <p:spPr>
          <a:xfrm>
            <a:off x="5148485" y="10468499"/>
            <a:ext cx="1048300" cy="93231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Forma libre 12"/>
          <p:cNvSpPr/>
          <p:nvPr/>
        </p:nvSpPr>
        <p:spPr>
          <a:xfrm>
            <a:off x="4487271" y="11585748"/>
            <a:ext cx="2370729" cy="606251"/>
          </a:xfrm>
          <a:custGeom>
            <a:avLst/>
            <a:gdLst>
              <a:gd name="connsiteX0" fmla="*/ 0 w 4027246"/>
              <a:gd name="connsiteY0" fmla="*/ 0 h 637832"/>
              <a:gd name="connsiteX1" fmla="*/ 4027246 w 4027246"/>
              <a:gd name="connsiteY1" fmla="*/ 0 h 637832"/>
              <a:gd name="connsiteX2" fmla="*/ 4027246 w 4027246"/>
              <a:gd name="connsiteY2" fmla="*/ 637832 h 637832"/>
              <a:gd name="connsiteX3" fmla="*/ 0 w 4027246"/>
              <a:gd name="connsiteY3" fmla="*/ 637832 h 637832"/>
              <a:gd name="connsiteX4" fmla="*/ 0 w 4027246"/>
              <a:gd name="connsiteY4" fmla="*/ 0 h 637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27246" h="637832">
                <a:moveTo>
                  <a:pt x="0" y="0"/>
                </a:moveTo>
                <a:lnTo>
                  <a:pt x="4027246" y="0"/>
                </a:lnTo>
                <a:lnTo>
                  <a:pt x="4027246" y="637832"/>
                </a:lnTo>
                <a:lnTo>
                  <a:pt x="0" y="637832"/>
                </a:lnTo>
                <a:lnTo>
                  <a:pt x="0" y="0"/>
                </a:lnTo>
                <a:close/>
              </a:path>
            </a:pathLst>
          </a:custGeom>
          <a:solidFill>
            <a:srgbClr val="800000"/>
          </a:solidFill>
          <a:effectLst>
            <a:innerShdw blurRad="63500" dist="50800" dir="2700000">
              <a:schemeClr val="tx1">
                <a:alpha val="50000"/>
              </a:schemeClr>
            </a:inn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15630" tIns="83820" rIns="83820" bIns="83820" numCol="1" spcCol="1270" anchor="b" anchorCtr="0">
            <a:noAutofit/>
          </a:bodyPr>
          <a:lstStyle/>
          <a:p>
            <a:pPr lvl="0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S" sz="1600" kern="1200" dirty="0">
              <a:latin typeface="Arial Narrow" panose="020B060602020203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4524482" y="11591836"/>
            <a:ext cx="211295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Yesenia M. Quintero Carrascal Profesional de Apoyo</a:t>
            </a:r>
          </a:p>
          <a:p>
            <a:r>
              <a:rPr lang="es-ES" sz="11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Vigilancia en Salud Pública</a:t>
            </a:r>
            <a:endParaRPr lang="es-ES" sz="11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6" name="Elipse 15"/>
          <p:cNvSpPr/>
          <p:nvPr/>
        </p:nvSpPr>
        <p:spPr>
          <a:xfrm>
            <a:off x="733064" y="1307978"/>
            <a:ext cx="526491" cy="447118"/>
          </a:xfrm>
          <a:prstGeom prst="ellipse">
            <a:avLst/>
          </a:prstGeom>
          <a:ln>
            <a:solidFill>
              <a:srgbClr val="C00000"/>
            </a:solidFill>
          </a:ln>
          <a:effectLst>
            <a:outerShdw blurRad="50800" dist="38100" dir="2700000" algn="tl" rotWithShape="0">
              <a:srgbClr val="FF0000">
                <a:alpha val="40000"/>
              </a:srgb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600" dirty="0">
                <a:latin typeface="Berlin Sans FB" panose="020E0602020502020306" pitchFamily="34" charset="0"/>
              </a:rPr>
              <a:t>4</a:t>
            </a:r>
            <a:r>
              <a:rPr lang="es-ES" sz="1600" dirty="0" smtClean="0">
                <a:latin typeface="Berlin Sans FB" panose="020E0602020502020306" pitchFamily="34" charset="0"/>
              </a:rPr>
              <a:t>.</a:t>
            </a:r>
            <a:endParaRPr lang="es-ES" sz="1600" dirty="0">
              <a:latin typeface="Berlin Sans FB" panose="020E0602020502020306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1259556" y="1432085"/>
            <a:ext cx="54769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latin typeface="Berlin Sans FB" panose="020E0602020502020306" pitchFamily="34" charset="0"/>
              </a:rPr>
              <a:t>Porcentaje de casos de defectos congénitos por municipio de residencia </a:t>
            </a:r>
            <a:endParaRPr lang="es-ES" sz="1400" dirty="0">
              <a:latin typeface="Berlin Sans FB" panose="020E0602020502020306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565178" y="8160151"/>
            <a:ext cx="56316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latin typeface="Arial Narrow" panose="020B0606020202030204" pitchFamily="34" charset="0"/>
              </a:rPr>
              <a:t>Ficha </a:t>
            </a:r>
            <a:r>
              <a:rPr lang="es-ES" sz="1200" b="1" dirty="0" smtClean="0">
                <a:latin typeface="Arial Narrow" panose="020B0606020202030204" pitchFamily="34" charset="0"/>
              </a:rPr>
              <a:t>técnica</a:t>
            </a:r>
          </a:p>
          <a:p>
            <a:pPr algn="just"/>
            <a:r>
              <a:rPr lang="es-CO" sz="1200" dirty="0">
                <a:latin typeface="Arial Narrow" panose="020B0606020202030204" pitchFamily="34" charset="0"/>
              </a:rPr>
              <a:t>Se realizan análisis periódicos de </a:t>
            </a:r>
            <a:r>
              <a:rPr lang="es-CO" sz="1200" dirty="0" smtClean="0">
                <a:latin typeface="Arial Narrow" panose="020B0606020202030204" pitchFamily="34" charset="0"/>
              </a:rPr>
              <a:t>defectos congénitos, </a:t>
            </a:r>
            <a:r>
              <a:rPr lang="es-CO" sz="1200" dirty="0">
                <a:latin typeface="Arial Narrow" panose="020B0606020202030204" pitchFamily="34" charset="0"/>
              </a:rPr>
              <a:t>conforme lo establecido en el protocolo y los lineamientos nacionales para la Vigilancia en Salud </a:t>
            </a:r>
            <a:r>
              <a:rPr lang="es-CO" sz="1200" dirty="0" smtClean="0">
                <a:latin typeface="Arial Narrow" panose="020B0606020202030204" pitchFamily="34" charset="0"/>
              </a:rPr>
              <a:t>Pública </a:t>
            </a:r>
            <a:r>
              <a:rPr lang="es-CO" sz="1200" dirty="0">
                <a:latin typeface="Arial Narrow" panose="020B0606020202030204" pitchFamily="34" charset="0"/>
              </a:rPr>
              <a:t>con información como: descripción de los casos en persona, tiempo y lugar, análisis de tendencia, descripción y análisis de indicadores </a:t>
            </a:r>
            <a:r>
              <a:rPr lang="es-CO" sz="1200" dirty="0" smtClean="0">
                <a:latin typeface="Arial Narrow" panose="020B0606020202030204" pitchFamily="34" charset="0"/>
              </a:rPr>
              <a:t> para </a:t>
            </a:r>
            <a:r>
              <a:rPr lang="es-CO" sz="1200" dirty="0">
                <a:latin typeface="Arial Narrow" panose="020B0606020202030204" pitchFamily="34" charset="0"/>
              </a:rPr>
              <a:t>la </a:t>
            </a:r>
            <a:r>
              <a:rPr lang="es-CO" sz="1200" dirty="0" smtClean="0">
                <a:latin typeface="Arial Narrow" panose="020B0606020202030204" pitchFamily="34" charset="0"/>
              </a:rPr>
              <a:t>vigilancia. </a:t>
            </a:r>
            <a:r>
              <a:rPr lang="es-ES" sz="1200" dirty="0" smtClean="0">
                <a:latin typeface="Arial Narrow" panose="020B0606020202030204" pitchFamily="34" charset="0"/>
              </a:rPr>
              <a:t>La </a:t>
            </a:r>
            <a:r>
              <a:rPr lang="es-ES" sz="1200" dirty="0">
                <a:latin typeface="Arial Narrow" panose="020B0606020202030204" pitchFamily="34" charset="0"/>
              </a:rPr>
              <a:t>información es notificada </a:t>
            </a:r>
            <a:r>
              <a:rPr lang="es-ES" sz="1200" dirty="0" smtClean="0">
                <a:latin typeface="Arial Narrow" panose="020B0606020202030204" pitchFamily="34" charset="0"/>
              </a:rPr>
              <a:t>semanalmente por </a:t>
            </a:r>
            <a:r>
              <a:rPr lang="es-ES" sz="1200" dirty="0">
                <a:latin typeface="Arial Narrow" panose="020B0606020202030204" pitchFamily="34" charset="0"/>
              </a:rPr>
              <a:t>las UPGD al Instituto departamental de Salud (IDS) a través del Sistema de vigilancia en salud pública (</a:t>
            </a:r>
            <a:r>
              <a:rPr lang="es-ES" sz="1200" dirty="0" err="1">
                <a:latin typeface="Arial Narrow" panose="020B0606020202030204" pitchFamily="34" charset="0"/>
              </a:rPr>
              <a:t>Sivigila</a:t>
            </a:r>
            <a:r>
              <a:rPr lang="es-ES" sz="1200" dirty="0">
                <a:latin typeface="Arial Narrow" panose="020B0606020202030204" pitchFamily="34" charset="0"/>
              </a:rPr>
              <a:t>). El número de casos puede variar después de que se realicen ajustes en las UPGD</a:t>
            </a:r>
            <a:r>
              <a:rPr lang="es-ES" sz="1200" dirty="0" smtClean="0">
                <a:latin typeface="Arial Narrow" panose="020B0606020202030204" pitchFamily="34" charset="0"/>
              </a:rPr>
              <a:t>.</a:t>
            </a:r>
          </a:p>
          <a:p>
            <a:pPr algn="just"/>
            <a:endParaRPr lang="es-ES" sz="1200" dirty="0" smtClean="0">
              <a:latin typeface="Arial Narrow" panose="020B0606020202030204" pitchFamily="34" charset="0"/>
            </a:endParaRPr>
          </a:p>
          <a:p>
            <a:pPr algn="just"/>
            <a:r>
              <a:rPr lang="es-CO" sz="1200" dirty="0">
                <a:latin typeface="Arial Narrow" panose="020B0606020202030204" pitchFamily="34" charset="0"/>
              </a:rPr>
              <a:t>La población utilizada para la construcción de los indicadores es tomada de las proyecciones de población 2005 - 2020 DANE </a:t>
            </a:r>
            <a:r>
              <a:rPr lang="es-CO" sz="1200" dirty="0" smtClean="0">
                <a:latin typeface="Arial Narrow" panose="020B0606020202030204" pitchFamily="34" charset="0"/>
              </a:rPr>
              <a:t>del </a:t>
            </a:r>
            <a:r>
              <a:rPr lang="es-CO" sz="1200" dirty="0">
                <a:latin typeface="Arial Narrow" panose="020B0606020202030204" pitchFamily="34" charset="0"/>
              </a:rPr>
              <a:t>departamento y todos los casos notificados al </a:t>
            </a:r>
            <a:r>
              <a:rPr lang="es-CO" sz="1200" dirty="0" err="1" smtClean="0">
                <a:latin typeface="Arial Narrow" panose="020B0606020202030204" pitchFamily="34" charset="0"/>
              </a:rPr>
              <a:t>Sivigila</a:t>
            </a:r>
            <a:r>
              <a:rPr lang="es-CO" sz="1200" dirty="0" smtClean="0">
                <a:latin typeface="Arial Narrow" panose="020B0606020202030204" pitchFamily="34" charset="0"/>
              </a:rPr>
              <a:t>.</a:t>
            </a:r>
            <a:endParaRPr lang="es-ES" sz="1200" dirty="0" smtClean="0">
              <a:latin typeface="Arial Narrow" panose="020B0606020202030204" pitchFamily="34" charset="0"/>
            </a:endParaRPr>
          </a:p>
        </p:txBody>
      </p:sp>
      <p:sp>
        <p:nvSpPr>
          <p:cNvPr id="23" name="Elipse 15"/>
          <p:cNvSpPr/>
          <p:nvPr/>
        </p:nvSpPr>
        <p:spPr>
          <a:xfrm>
            <a:off x="576754" y="5680772"/>
            <a:ext cx="526491" cy="447118"/>
          </a:xfrm>
          <a:prstGeom prst="ellipse">
            <a:avLst/>
          </a:prstGeom>
          <a:ln>
            <a:solidFill>
              <a:srgbClr val="9999FF"/>
            </a:solidFill>
          </a:ln>
          <a:effectLst>
            <a:outerShdw blurRad="50800" dist="38100" dir="2700000" algn="tl" rotWithShape="0">
              <a:srgbClr val="FF0000">
                <a:alpha val="40000"/>
              </a:srgb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600" dirty="0">
                <a:latin typeface="Berlin Sans FB" panose="020E0602020502020306" pitchFamily="34" charset="0"/>
              </a:rPr>
              <a:t>5</a:t>
            </a:r>
            <a:r>
              <a:rPr lang="es-ES" sz="1600" dirty="0" smtClean="0">
                <a:latin typeface="Berlin Sans FB" panose="020E0602020502020306" pitchFamily="34" charset="0"/>
              </a:rPr>
              <a:t>.</a:t>
            </a:r>
            <a:endParaRPr lang="es-ES" sz="1600" dirty="0">
              <a:latin typeface="Berlin Sans FB" panose="020E0602020502020306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103957" y="5750442"/>
            <a:ext cx="3429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1400" dirty="0">
                <a:latin typeface="Berlin Sans FB" panose="020E0602020502020306" pitchFamily="34" charset="0"/>
              </a:rPr>
              <a:t>Indicadores </a:t>
            </a:r>
            <a:r>
              <a:rPr lang="es-ES" sz="1400" dirty="0" smtClean="0">
                <a:latin typeface="Berlin Sans FB" panose="020E0602020502020306" pitchFamily="34" charset="0"/>
              </a:rPr>
              <a:t>de defectos congénitos</a:t>
            </a:r>
            <a:endParaRPr lang="es-ES" sz="1400" dirty="0">
              <a:latin typeface="Berlin Sans FB" panose="020E0602020502020306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018" y="1936632"/>
            <a:ext cx="2780195" cy="3373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965" y="6263471"/>
            <a:ext cx="46863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" name="34 CuadroTexto"/>
          <p:cNvSpPr txBox="1"/>
          <p:nvPr/>
        </p:nvSpPr>
        <p:spPr>
          <a:xfrm>
            <a:off x="2819699" y="5296081"/>
            <a:ext cx="206572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900" dirty="0" smtClean="0"/>
              <a:t>Fuente </a:t>
            </a:r>
            <a:r>
              <a:rPr lang="es-CO" sz="900" dirty="0" err="1" smtClean="0"/>
              <a:t>Sivigila</a:t>
            </a:r>
            <a:r>
              <a:rPr lang="es-CO" sz="900" dirty="0" smtClean="0"/>
              <a:t> 2018</a:t>
            </a:r>
            <a:endParaRPr lang="es-CO" sz="900" dirty="0"/>
          </a:p>
        </p:txBody>
      </p:sp>
      <p:sp>
        <p:nvSpPr>
          <p:cNvPr id="38" name="37 CuadroTexto"/>
          <p:cNvSpPr txBox="1"/>
          <p:nvPr/>
        </p:nvSpPr>
        <p:spPr>
          <a:xfrm>
            <a:off x="2758903" y="7705816"/>
            <a:ext cx="206572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900" dirty="0" smtClean="0"/>
              <a:t>Fuente </a:t>
            </a:r>
            <a:r>
              <a:rPr lang="es-CO" sz="900" dirty="0" err="1" smtClean="0"/>
              <a:t>Sivigila</a:t>
            </a:r>
            <a:r>
              <a:rPr lang="es-CO" sz="900" dirty="0" smtClean="0"/>
              <a:t> 2018</a:t>
            </a:r>
            <a:endParaRPr lang="es-CO" sz="900" dirty="0"/>
          </a:p>
        </p:txBody>
      </p:sp>
    </p:spTree>
    <p:extLst>
      <p:ext uri="{BB962C8B-B14F-4D97-AF65-F5344CB8AC3E}">
        <p14:creationId xmlns:p14="http://schemas.microsoft.com/office/powerpoint/2010/main" val="52870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2633</TotalTime>
  <Words>253</Words>
  <Application>Microsoft Office PowerPoint</Application>
  <PresentationFormat>Personalizado</PresentationFormat>
  <Paragraphs>34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Windows User</dc:creator>
  <cp:lastModifiedBy>VIGILANCIASP18</cp:lastModifiedBy>
  <cp:revision>116</cp:revision>
  <cp:lastPrinted>2018-06-05T21:21:15Z</cp:lastPrinted>
  <dcterms:created xsi:type="dcterms:W3CDTF">2018-04-26T04:12:13Z</dcterms:created>
  <dcterms:modified xsi:type="dcterms:W3CDTF">2018-12-20T16:24:24Z</dcterms:modified>
</cp:coreProperties>
</file>