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0099"/>
    <a:srgbClr val="FF99FF"/>
    <a:srgbClr val="66CCFF"/>
    <a:srgbClr val="12D9F4"/>
    <a:srgbClr val="FFCC99"/>
    <a:srgbClr val="12EFF4"/>
    <a:srgbClr val="00FF99"/>
    <a:srgbClr val="67FB1D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80" d="100"/>
          <a:sy n="80" d="100"/>
        </p:scale>
        <p:origin x="-1608" y="258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D76B5-912A-4AF8-83CD-D43AB6BF552C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A2D0CC6-E67C-43CD-9C25-BF6D8C2C929E}">
      <dgm:prSet phldrT="[Texto]" custT="1"/>
      <dgm:spPr>
        <a:solidFill>
          <a:schemeClr val="accent6">
            <a:lumMod val="60000"/>
            <a:lumOff val="4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35-44 años</a:t>
          </a:r>
        </a:p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11,5%</a:t>
          </a:r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3549A12-B7E6-44DC-86D1-E98A5138DF75}" type="parTrans" cxnId="{9E1BEEE1-680B-4D3E-A70A-BEAD77F4C7B9}">
      <dgm:prSet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2EDC040-33FD-4E5D-9BFB-06A2D2BD9BB8}" type="sibTrans" cxnId="{9E1BEEE1-680B-4D3E-A70A-BEAD77F4C7B9}">
      <dgm:prSet custT="1"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9D451A1-CC8E-4000-841D-C0106B74422B}">
      <dgm:prSet phldrT="[Texto]" custT="1"/>
      <dgm:spPr>
        <a:solidFill>
          <a:srgbClr val="12D9F4"/>
        </a:solidFill>
        <a:ln>
          <a:solidFill>
            <a:srgbClr val="12EFF4"/>
          </a:solidFill>
        </a:ln>
      </dgm:spPr>
      <dgm:t>
        <a:bodyPr/>
        <a:lstStyle/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45-54 años</a:t>
          </a:r>
        </a:p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0%</a:t>
          </a:r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24EA585-85C9-49BB-BB34-52A21B2146EF}" type="parTrans" cxnId="{93276F21-2A91-4304-927C-3079347CE301}">
      <dgm:prSet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134C426-575F-45F0-A848-E4FBC88B721B}" type="sibTrans" cxnId="{93276F21-2A91-4304-927C-3079347CE301}">
      <dgm:prSet custT="1"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4EC824E-AF66-4834-918F-D62AD9F1FB25}">
      <dgm:prSet phldrT="[Texto]" custT="1"/>
      <dgm:spPr>
        <a:solidFill>
          <a:srgbClr val="99FF99"/>
        </a:solidFill>
        <a:ln>
          <a:solidFill>
            <a:srgbClr val="66FF33"/>
          </a:solidFill>
        </a:ln>
      </dgm:spPr>
      <dgm:t>
        <a:bodyPr/>
        <a:lstStyle/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15-24 años</a:t>
          </a:r>
        </a:p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56,4%</a:t>
          </a:r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661780F-E699-473E-BB97-573047314270}" type="parTrans" cxnId="{0E85CC4F-7FD3-409C-8EBF-37F283171989}">
      <dgm:prSet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B47F1F9-C4EB-40D4-8E6F-31351B5B0182}" type="sibTrans" cxnId="{0E85CC4F-7FD3-409C-8EBF-37F283171989}">
      <dgm:prSet custT="1"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867DA9A-1F74-46F8-BFDA-01E8226B6CAE}">
      <dgm:prSet phldrT="[Texto]" custT="1"/>
      <dgm:spPr>
        <a:solidFill>
          <a:srgbClr val="CCFF99"/>
        </a:solidFill>
        <a:ln>
          <a:solidFill>
            <a:srgbClr val="67FB1D"/>
          </a:solidFill>
        </a:ln>
      </dgm:spPr>
      <dgm:t>
        <a:bodyPr/>
        <a:lstStyle/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25-34 años</a:t>
          </a:r>
        </a:p>
        <a:p>
          <a:r>
            <a:rPr lang="es-ES" sz="1000" dirty="0" smtClean="0">
              <a:solidFill>
                <a:schemeClr val="tx1"/>
              </a:solidFill>
              <a:latin typeface="Arial Narrow" panose="020B0606020202030204" pitchFamily="34" charset="0"/>
            </a:rPr>
            <a:t>32,1%</a:t>
          </a:r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22FE926-F430-4DEC-842B-65399989F967}" type="parTrans" cxnId="{C5E7D03D-B274-4C34-8AA0-95B8CF9261D7}">
      <dgm:prSet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A0F0E35-3506-4651-9570-7FDA4C7CE02D}" type="sibTrans" cxnId="{C5E7D03D-B274-4C34-8AA0-95B8CF9261D7}">
      <dgm:prSet custT="1"/>
      <dgm:spPr/>
      <dgm:t>
        <a:bodyPr/>
        <a:lstStyle/>
        <a:p>
          <a:endParaRPr lang="es-ES" sz="10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1CA9D00-2928-47FE-82C6-F5D87D0364E7}" type="pres">
      <dgm:prSet presAssocID="{17CD76B5-912A-4AF8-83CD-D43AB6BF55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AE3EFF-7A81-47D8-8C89-E1BD8ECE55C7}" type="pres">
      <dgm:prSet presAssocID="{34EC824E-AF66-4834-918F-D62AD9F1FB25}" presName="node" presStyleLbl="node1" presStyleIdx="0" presStyleCnt="4" custScaleX="85770" custScaleY="877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4A2F43-8F7D-4185-BDEC-50326B01F029}" type="pres">
      <dgm:prSet presAssocID="{7B47F1F9-C4EB-40D4-8E6F-31351B5B0182}" presName="sibTrans" presStyleLbl="sibTrans2D1" presStyleIdx="0" presStyleCnt="4" custLinFactNeighborX="35325" custLinFactNeighborY="-27221"/>
      <dgm:spPr>
        <a:prstGeom prst="mathMinus">
          <a:avLst/>
        </a:prstGeom>
      </dgm:spPr>
      <dgm:t>
        <a:bodyPr/>
        <a:lstStyle/>
        <a:p>
          <a:endParaRPr lang="es-ES"/>
        </a:p>
      </dgm:t>
    </dgm:pt>
    <dgm:pt modelId="{921BECD8-CAA7-4BB5-8461-BCA61DF4D153}" type="pres">
      <dgm:prSet presAssocID="{7B47F1F9-C4EB-40D4-8E6F-31351B5B0182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8D6AF2E3-16CE-4EF3-92AB-EF43F1CAE570}" type="pres">
      <dgm:prSet presAssocID="{F867DA9A-1F74-46F8-BFDA-01E8226B6CAE}" presName="node" presStyleLbl="node1" presStyleIdx="1" presStyleCnt="4" custRadScaleRad="116438" custRadScaleInc="-44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DFE78D-2F90-4C98-8D97-F9D8A9ED3B45}" type="pres">
      <dgm:prSet presAssocID="{0A0F0E35-3506-4651-9570-7FDA4C7CE02D}" presName="sibTrans" presStyleLbl="sibTrans2D1" presStyleIdx="1" presStyleCnt="4"/>
      <dgm:spPr>
        <a:prstGeom prst="mathMinus">
          <a:avLst/>
        </a:prstGeom>
      </dgm:spPr>
      <dgm:t>
        <a:bodyPr/>
        <a:lstStyle/>
        <a:p>
          <a:endParaRPr lang="es-ES"/>
        </a:p>
      </dgm:t>
    </dgm:pt>
    <dgm:pt modelId="{39CD5A00-4D86-42D2-9488-450464170CA5}" type="pres">
      <dgm:prSet presAssocID="{0A0F0E35-3506-4651-9570-7FDA4C7CE02D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F35DC12F-C6F5-40F6-B6B4-D04E42A96A8A}" type="pres">
      <dgm:prSet presAssocID="{1A2D0CC6-E67C-43CD-9C25-BF6D8C2C929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8675EF-4165-4EC9-9427-18B16A050425}" type="pres">
      <dgm:prSet presAssocID="{A2EDC040-33FD-4E5D-9BFB-06A2D2BD9BB8}" presName="sibTrans" presStyleLbl="sibTrans2D1" presStyleIdx="2" presStyleCnt="4"/>
      <dgm:spPr>
        <a:prstGeom prst="mathMinus">
          <a:avLst/>
        </a:prstGeom>
      </dgm:spPr>
      <dgm:t>
        <a:bodyPr/>
        <a:lstStyle/>
        <a:p>
          <a:endParaRPr lang="es-ES"/>
        </a:p>
      </dgm:t>
    </dgm:pt>
    <dgm:pt modelId="{C0DF9DA1-5E38-4E9A-8725-934A0CC5B272}" type="pres">
      <dgm:prSet presAssocID="{A2EDC040-33FD-4E5D-9BFB-06A2D2BD9BB8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4B892CED-115A-4C9D-9852-3F246B717178}" type="pres">
      <dgm:prSet presAssocID="{89D451A1-CC8E-4000-841D-C0106B7442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175E5E-69A6-4673-8C3C-64997F28594C}" type="pres">
      <dgm:prSet presAssocID="{E134C426-575F-45F0-A848-E4FBC88B721B}" presName="sibTrans" presStyleLbl="sibTrans2D1" presStyleIdx="3" presStyleCnt="4"/>
      <dgm:spPr>
        <a:prstGeom prst="mathMinus">
          <a:avLst/>
        </a:prstGeom>
      </dgm:spPr>
      <dgm:t>
        <a:bodyPr/>
        <a:lstStyle/>
        <a:p>
          <a:endParaRPr lang="es-ES"/>
        </a:p>
      </dgm:t>
    </dgm:pt>
    <dgm:pt modelId="{88441D93-B1D2-4B53-85E9-35A7864E760A}" type="pres">
      <dgm:prSet presAssocID="{E134C426-575F-45F0-A848-E4FBC88B721B}" presName="connectorText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885D1B53-A3E1-48A9-81B3-D4D386005872}" type="presOf" srcId="{17CD76B5-912A-4AF8-83CD-D43AB6BF552C}" destId="{D1CA9D00-2928-47FE-82C6-F5D87D0364E7}" srcOrd="0" destOrd="0" presId="urn:microsoft.com/office/officeart/2005/8/layout/cycle2"/>
    <dgm:cxn modelId="{0E85CC4F-7FD3-409C-8EBF-37F283171989}" srcId="{17CD76B5-912A-4AF8-83CD-D43AB6BF552C}" destId="{34EC824E-AF66-4834-918F-D62AD9F1FB25}" srcOrd="0" destOrd="0" parTransId="{2661780F-E699-473E-BB97-573047314270}" sibTransId="{7B47F1F9-C4EB-40D4-8E6F-31351B5B0182}"/>
    <dgm:cxn modelId="{0159A8A7-0E0F-4745-88A1-B7CE13E6CF59}" type="presOf" srcId="{F867DA9A-1F74-46F8-BFDA-01E8226B6CAE}" destId="{8D6AF2E3-16CE-4EF3-92AB-EF43F1CAE570}" srcOrd="0" destOrd="0" presId="urn:microsoft.com/office/officeart/2005/8/layout/cycle2"/>
    <dgm:cxn modelId="{4A66DAF2-933F-429E-8216-04B70E6DDAC4}" type="presOf" srcId="{A2EDC040-33FD-4E5D-9BFB-06A2D2BD9BB8}" destId="{588675EF-4165-4EC9-9427-18B16A050425}" srcOrd="0" destOrd="0" presId="urn:microsoft.com/office/officeart/2005/8/layout/cycle2"/>
    <dgm:cxn modelId="{9E1BEEE1-680B-4D3E-A70A-BEAD77F4C7B9}" srcId="{17CD76B5-912A-4AF8-83CD-D43AB6BF552C}" destId="{1A2D0CC6-E67C-43CD-9C25-BF6D8C2C929E}" srcOrd="2" destOrd="0" parTransId="{43549A12-B7E6-44DC-86D1-E98A5138DF75}" sibTransId="{A2EDC040-33FD-4E5D-9BFB-06A2D2BD9BB8}"/>
    <dgm:cxn modelId="{21FF1DDB-C020-44E4-BF54-A31D5280436B}" type="presOf" srcId="{E134C426-575F-45F0-A848-E4FBC88B721B}" destId="{DD175E5E-69A6-4673-8C3C-64997F28594C}" srcOrd="0" destOrd="0" presId="urn:microsoft.com/office/officeart/2005/8/layout/cycle2"/>
    <dgm:cxn modelId="{1E3B83C2-86C1-4035-B91D-2583D20AC6A1}" type="presOf" srcId="{0A0F0E35-3506-4651-9570-7FDA4C7CE02D}" destId="{75DFE78D-2F90-4C98-8D97-F9D8A9ED3B45}" srcOrd="0" destOrd="0" presId="urn:microsoft.com/office/officeart/2005/8/layout/cycle2"/>
    <dgm:cxn modelId="{DE2A1118-D8BD-419F-B30E-C0F5A1FF2408}" type="presOf" srcId="{7B47F1F9-C4EB-40D4-8E6F-31351B5B0182}" destId="{921BECD8-CAA7-4BB5-8461-BCA61DF4D153}" srcOrd="1" destOrd="0" presId="urn:microsoft.com/office/officeart/2005/8/layout/cycle2"/>
    <dgm:cxn modelId="{5B6C512E-9B87-41CF-9F3A-FBA269EE9237}" type="presOf" srcId="{89D451A1-CC8E-4000-841D-C0106B74422B}" destId="{4B892CED-115A-4C9D-9852-3F246B717178}" srcOrd="0" destOrd="0" presId="urn:microsoft.com/office/officeart/2005/8/layout/cycle2"/>
    <dgm:cxn modelId="{47C083D2-0885-443C-812F-40F8AA755C7F}" type="presOf" srcId="{1A2D0CC6-E67C-43CD-9C25-BF6D8C2C929E}" destId="{F35DC12F-C6F5-40F6-B6B4-D04E42A96A8A}" srcOrd="0" destOrd="0" presId="urn:microsoft.com/office/officeart/2005/8/layout/cycle2"/>
    <dgm:cxn modelId="{39F2A63B-BAD2-42D6-B553-0F3C997CF959}" type="presOf" srcId="{E134C426-575F-45F0-A848-E4FBC88B721B}" destId="{88441D93-B1D2-4B53-85E9-35A7864E760A}" srcOrd="1" destOrd="0" presId="urn:microsoft.com/office/officeart/2005/8/layout/cycle2"/>
    <dgm:cxn modelId="{C5E7D03D-B274-4C34-8AA0-95B8CF9261D7}" srcId="{17CD76B5-912A-4AF8-83CD-D43AB6BF552C}" destId="{F867DA9A-1F74-46F8-BFDA-01E8226B6CAE}" srcOrd="1" destOrd="0" parTransId="{622FE926-F430-4DEC-842B-65399989F967}" sibTransId="{0A0F0E35-3506-4651-9570-7FDA4C7CE02D}"/>
    <dgm:cxn modelId="{193F77AA-0183-4A2A-A898-070579BE550F}" type="presOf" srcId="{34EC824E-AF66-4834-918F-D62AD9F1FB25}" destId="{B6AE3EFF-7A81-47D8-8C89-E1BD8ECE55C7}" srcOrd="0" destOrd="0" presId="urn:microsoft.com/office/officeart/2005/8/layout/cycle2"/>
    <dgm:cxn modelId="{7520A963-1DF2-4050-B36F-6C3766632D4D}" type="presOf" srcId="{7B47F1F9-C4EB-40D4-8E6F-31351B5B0182}" destId="{804A2F43-8F7D-4185-BDEC-50326B01F029}" srcOrd="0" destOrd="0" presId="urn:microsoft.com/office/officeart/2005/8/layout/cycle2"/>
    <dgm:cxn modelId="{A990FF70-4454-4D57-83CA-B500A5C54F6B}" type="presOf" srcId="{A2EDC040-33FD-4E5D-9BFB-06A2D2BD9BB8}" destId="{C0DF9DA1-5E38-4E9A-8725-934A0CC5B272}" srcOrd="1" destOrd="0" presId="urn:microsoft.com/office/officeart/2005/8/layout/cycle2"/>
    <dgm:cxn modelId="{1460CF8D-3B7B-40D5-AE58-BC0ECC94615F}" type="presOf" srcId="{0A0F0E35-3506-4651-9570-7FDA4C7CE02D}" destId="{39CD5A00-4D86-42D2-9488-450464170CA5}" srcOrd="1" destOrd="0" presId="urn:microsoft.com/office/officeart/2005/8/layout/cycle2"/>
    <dgm:cxn modelId="{93276F21-2A91-4304-927C-3079347CE301}" srcId="{17CD76B5-912A-4AF8-83CD-D43AB6BF552C}" destId="{89D451A1-CC8E-4000-841D-C0106B74422B}" srcOrd="3" destOrd="0" parTransId="{024EA585-85C9-49BB-BB34-52A21B2146EF}" sibTransId="{E134C426-575F-45F0-A848-E4FBC88B721B}"/>
    <dgm:cxn modelId="{2B59985C-9248-40EC-B537-85EBC86B0A5B}" type="presParOf" srcId="{D1CA9D00-2928-47FE-82C6-F5D87D0364E7}" destId="{B6AE3EFF-7A81-47D8-8C89-E1BD8ECE55C7}" srcOrd="0" destOrd="0" presId="urn:microsoft.com/office/officeart/2005/8/layout/cycle2"/>
    <dgm:cxn modelId="{CB43114B-CD0C-46CF-A76E-0C603CFBDD6F}" type="presParOf" srcId="{D1CA9D00-2928-47FE-82C6-F5D87D0364E7}" destId="{804A2F43-8F7D-4185-BDEC-50326B01F029}" srcOrd="1" destOrd="0" presId="urn:microsoft.com/office/officeart/2005/8/layout/cycle2"/>
    <dgm:cxn modelId="{4215AC4D-F1BF-475E-A1E6-66B6BB52FBE8}" type="presParOf" srcId="{804A2F43-8F7D-4185-BDEC-50326B01F029}" destId="{921BECD8-CAA7-4BB5-8461-BCA61DF4D153}" srcOrd="0" destOrd="0" presId="urn:microsoft.com/office/officeart/2005/8/layout/cycle2"/>
    <dgm:cxn modelId="{AF754A18-B76E-4B9B-A341-C8154D97E35D}" type="presParOf" srcId="{D1CA9D00-2928-47FE-82C6-F5D87D0364E7}" destId="{8D6AF2E3-16CE-4EF3-92AB-EF43F1CAE570}" srcOrd="2" destOrd="0" presId="urn:microsoft.com/office/officeart/2005/8/layout/cycle2"/>
    <dgm:cxn modelId="{B5C4D2A4-2864-4B68-B2FD-0B6E2387033F}" type="presParOf" srcId="{D1CA9D00-2928-47FE-82C6-F5D87D0364E7}" destId="{75DFE78D-2F90-4C98-8D97-F9D8A9ED3B45}" srcOrd="3" destOrd="0" presId="urn:microsoft.com/office/officeart/2005/8/layout/cycle2"/>
    <dgm:cxn modelId="{3450C59E-5183-4412-88E9-3863D28EC6E6}" type="presParOf" srcId="{75DFE78D-2F90-4C98-8D97-F9D8A9ED3B45}" destId="{39CD5A00-4D86-42D2-9488-450464170CA5}" srcOrd="0" destOrd="0" presId="urn:microsoft.com/office/officeart/2005/8/layout/cycle2"/>
    <dgm:cxn modelId="{490504CB-C72E-426A-837E-C35EC2C5FD66}" type="presParOf" srcId="{D1CA9D00-2928-47FE-82C6-F5D87D0364E7}" destId="{F35DC12F-C6F5-40F6-B6B4-D04E42A96A8A}" srcOrd="4" destOrd="0" presId="urn:microsoft.com/office/officeart/2005/8/layout/cycle2"/>
    <dgm:cxn modelId="{4891BF94-198C-4415-9603-C14686F3B712}" type="presParOf" srcId="{D1CA9D00-2928-47FE-82C6-F5D87D0364E7}" destId="{588675EF-4165-4EC9-9427-18B16A050425}" srcOrd="5" destOrd="0" presId="urn:microsoft.com/office/officeart/2005/8/layout/cycle2"/>
    <dgm:cxn modelId="{B4FC3361-E2B9-4D7D-965C-DC51C965675A}" type="presParOf" srcId="{588675EF-4165-4EC9-9427-18B16A050425}" destId="{C0DF9DA1-5E38-4E9A-8725-934A0CC5B272}" srcOrd="0" destOrd="0" presId="urn:microsoft.com/office/officeart/2005/8/layout/cycle2"/>
    <dgm:cxn modelId="{C13FC2BB-7D66-47D8-863A-F7503AC43902}" type="presParOf" srcId="{D1CA9D00-2928-47FE-82C6-F5D87D0364E7}" destId="{4B892CED-115A-4C9D-9852-3F246B717178}" srcOrd="6" destOrd="0" presId="urn:microsoft.com/office/officeart/2005/8/layout/cycle2"/>
    <dgm:cxn modelId="{F1D00E5A-D56C-4D53-B948-DE30BF39355D}" type="presParOf" srcId="{D1CA9D00-2928-47FE-82C6-F5D87D0364E7}" destId="{DD175E5E-69A6-4673-8C3C-64997F28594C}" srcOrd="7" destOrd="0" presId="urn:microsoft.com/office/officeart/2005/8/layout/cycle2"/>
    <dgm:cxn modelId="{5F3AAC61-B58C-49A0-8BAD-2B42CC570C8A}" type="presParOf" srcId="{DD175E5E-69A6-4673-8C3C-64997F28594C}" destId="{88441D93-B1D2-4B53-85E9-35A7864E76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E3EFF-7A81-47D8-8C89-E1BD8ECE55C7}">
      <dsp:nvSpPr>
        <dsp:cNvPr id="0" name=""/>
        <dsp:cNvSpPr/>
      </dsp:nvSpPr>
      <dsp:spPr>
        <a:xfrm>
          <a:off x="1308320" y="51778"/>
          <a:ext cx="714220" cy="730849"/>
        </a:xfrm>
        <a:prstGeom prst="ellipse">
          <a:avLst/>
        </a:prstGeom>
        <a:solidFill>
          <a:srgbClr val="99FF99"/>
        </a:solidFill>
        <a:ln w="12700" cap="flat" cmpd="sng" algn="ctr">
          <a:solidFill>
            <a:srgbClr val="66FF3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15-24 años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56,4%</a:t>
          </a: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12915" y="158808"/>
        <a:ext cx="505030" cy="516789"/>
      </dsp:txXfrm>
    </dsp:sp>
    <dsp:sp modelId="{804A2F43-8F7D-4185-BDEC-50326B01F029}">
      <dsp:nvSpPr>
        <dsp:cNvPr id="0" name=""/>
        <dsp:cNvSpPr/>
      </dsp:nvSpPr>
      <dsp:spPr>
        <a:xfrm rot="2370868">
          <a:off x="2109033" y="601879"/>
          <a:ext cx="296061" cy="281041"/>
        </a:xfrm>
        <a:prstGeom prst="mathMin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118667" y="631264"/>
        <a:ext cx="211749" cy="168625"/>
      </dsp:txXfrm>
    </dsp:sp>
    <dsp:sp modelId="{8D6AF2E3-16CE-4EF3-92AB-EF43F1CAE570}">
      <dsp:nvSpPr>
        <dsp:cNvPr id="0" name=""/>
        <dsp:cNvSpPr/>
      </dsp:nvSpPr>
      <dsp:spPr>
        <a:xfrm>
          <a:off x="2279264" y="850506"/>
          <a:ext cx="832715" cy="832715"/>
        </a:xfrm>
        <a:prstGeom prst="ellipse">
          <a:avLst/>
        </a:prstGeom>
        <a:solidFill>
          <a:srgbClr val="CCFF99"/>
        </a:solidFill>
        <a:ln w="12700" cap="flat" cmpd="sng" algn="ctr">
          <a:solidFill>
            <a:srgbClr val="67FB1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25-34 años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32,1%</a:t>
          </a: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401212" y="972454"/>
        <a:ext cx="588819" cy="588819"/>
      </dsp:txXfrm>
    </dsp:sp>
    <dsp:sp modelId="{75DFE78D-2F90-4C98-8D97-F9D8A9ED3B45}">
      <dsp:nvSpPr>
        <dsp:cNvPr id="0" name=""/>
        <dsp:cNvSpPr/>
      </dsp:nvSpPr>
      <dsp:spPr>
        <a:xfrm rot="8292353">
          <a:off x="2041160" y="1581307"/>
          <a:ext cx="291013" cy="281041"/>
        </a:xfrm>
        <a:prstGeom prst="mathMinus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0800000">
        <a:off x="2114745" y="1609420"/>
        <a:ext cx="206701" cy="168625"/>
      </dsp:txXfrm>
    </dsp:sp>
    <dsp:sp modelId="{F35DC12F-C6F5-40F6-B6B4-D04E42A96A8A}">
      <dsp:nvSpPr>
        <dsp:cNvPr id="0" name=""/>
        <dsp:cNvSpPr/>
      </dsp:nvSpPr>
      <dsp:spPr>
        <a:xfrm>
          <a:off x="1249073" y="1771413"/>
          <a:ext cx="832715" cy="83271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35-44 años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11,5%</a:t>
          </a: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371021" y="1893361"/>
        <a:ext cx="588819" cy="588819"/>
      </dsp:txXfrm>
    </dsp:sp>
    <dsp:sp modelId="{588675EF-4165-4EC9-9427-18B16A050425}">
      <dsp:nvSpPr>
        <dsp:cNvPr id="0" name=""/>
        <dsp:cNvSpPr/>
      </dsp:nvSpPr>
      <dsp:spPr>
        <a:xfrm rot="13500000">
          <a:off x="1116130" y="1609055"/>
          <a:ext cx="222210" cy="281041"/>
        </a:xfrm>
        <a:prstGeom prst="mathMinus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0800000">
        <a:off x="1173030" y="1688832"/>
        <a:ext cx="155547" cy="168625"/>
      </dsp:txXfrm>
    </dsp:sp>
    <dsp:sp modelId="{4B892CED-115A-4C9D-9852-3F246B717178}">
      <dsp:nvSpPr>
        <dsp:cNvPr id="0" name=""/>
        <dsp:cNvSpPr/>
      </dsp:nvSpPr>
      <dsp:spPr>
        <a:xfrm>
          <a:off x="363789" y="886129"/>
          <a:ext cx="832715" cy="832715"/>
        </a:xfrm>
        <a:prstGeom prst="ellipse">
          <a:avLst/>
        </a:prstGeom>
        <a:solidFill>
          <a:srgbClr val="12D9F4"/>
        </a:solidFill>
        <a:ln w="12700" cap="flat" cmpd="sng" algn="ctr">
          <a:solidFill>
            <a:srgbClr val="12EFF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45-54 años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0%</a:t>
          </a: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85737" y="1008077"/>
        <a:ext cx="588819" cy="588819"/>
      </dsp:txXfrm>
    </dsp:sp>
    <dsp:sp modelId="{DD175E5E-69A6-4673-8C3C-64997F28594C}">
      <dsp:nvSpPr>
        <dsp:cNvPr id="0" name=""/>
        <dsp:cNvSpPr/>
      </dsp:nvSpPr>
      <dsp:spPr>
        <a:xfrm rot="18900000">
          <a:off x="1111536" y="704853"/>
          <a:ext cx="251446" cy="281041"/>
        </a:xfrm>
        <a:prstGeom prst="mathMinus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122583" y="787731"/>
        <a:ext cx="176012" cy="168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7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0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0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14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21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71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7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19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5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6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9395-FC9F-4B3B-984F-211613AB805E}" type="datetimeFigureOut">
              <a:rPr lang="es-ES" smtClean="0"/>
              <a:pPr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419-EB1B-400B-B155-C3C5A00EB0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11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emf"/><Relationship Id="rId7" Type="http://schemas.openxmlformats.org/officeDocument/2006/relationships/diagramData" Target="../diagrams/data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3649508" y="453154"/>
            <a:ext cx="3051091" cy="242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244744" y="4387137"/>
            <a:ext cx="453096" cy="386555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2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482792" y="1341260"/>
            <a:ext cx="2998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Comportamiento del evento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2295616" y="139944"/>
            <a:ext cx="4344467" cy="982435"/>
            <a:chOff x="2295616" y="51128"/>
            <a:chExt cx="4344467" cy="982435"/>
          </a:xfrm>
        </p:grpSpPr>
        <p:sp>
          <p:nvSpPr>
            <p:cNvPr id="16" name="Forma libre 15"/>
            <p:cNvSpPr/>
            <p:nvPr/>
          </p:nvSpPr>
          <p:spPr>
            <a:xfrm>
              <a:off x="2758707" y="477430"/>
              <a:ext cx="3881376" cy="524726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epidemiológico 2019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6" name="Forma libre 5"/>
              <p:cNvSpPr/>
              <p:nvPr/>
            </p:nvSpPr>
            <p:spPr>
              <a:xfrm>
                <a:off x="2204680" y="2420010"/>
                <a:ext cx="3905874" cy="439792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1" name="Rectángulo 10"/>
            <p:cNvSpPr/>
            <p:nvPr/>
          </p:nvSpPr>
          <p:spPr>
            <a:xfrm>
              <a:off x="2355183" y="196708"/>
              <a:ext cx="839279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3</a:t>
              </a:r>
              <a:endParaRPr lang="es-ES" sz="40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854102" y="292607"/>
            <a:ext cx="2003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Sífilis Gestacional</a:t>
            </a:r>
            <a:endParaRPr lang="es-E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CuadroTexto 20"/>
          <p:cNvSpPr txBox="1"/>
          <p:nvPr/>
        </p:nvSpPr>
        <p:spPr>
          <a:xfrm>
            <a:off x="697840" y="4426469"/>
            <a:ext cx="2998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Comportamiento </a:t>
            </a:r>
            <a:r>
              <a:rPr lang="es-ES" sz="1400" dirty="0" smtClean="0">
                <a:latin typeface="Berlin Sans FB" panose="020E0602020502020306" pitchFamily="34" charset="0"/>
              </a:rPr>
              <a:t>Inusual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1965357" y="1292061"/>
            <a:ext cx="459475" cy="408686"/>
          </a:xfrm>
          <a:prstGeom prst="ellipse">
            <a:avLst/>
          </a:prstGeom>
          <a:ln>
            <a:solidFill>
              <a:srgbClr val="00B050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1</a:t>
            </a:r>
            <a:r>
              <a:rPr lang="es-ES" sz="1400" dirty="0" smtClean="0">
                <a:latin typeface="Berlin Sans FB" panose="020E0602020502020306" pitchFamily="34" charset="0"/>
              </a:rPr>
              <a:t>.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3519780" y="4270953"/>
            <a:ext cx="456450" cy="429007"/>
          </a:xfrm>
          <a:prstGeom prst="ellipse">
            <a:avLst/>
          </a:prstGeom>
          <a:ln>
            <a:solidFill>
              <a:srgbClr val="00B0F0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3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1812" y="4331567"/>
            <a:ext cx="2998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Indicadores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006487" y="6183726"/>
            <a:ext cx="2998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Datos Sociodemográficos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569738" y="6062496"/>
            <a:ext cx="456450" cy="429007"/>
          </a:xfrm>
          <a:prstGeom prst="ellipse">
            <a:avLst/>
          </a:prstGeom>
          <a:ln>
            <a:solidFill>
              <a:srgbClr val="FFFF00"/>
            </a:solidFill>
          </a:ln>
          <a:effectLst>
            <a:outerShdw blurRad="50800" dist="38100" dir="2700000" algn="tl" rotWithShape="0">
              <a:srgbClr val="FFC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anose="020E0602020502020306" pitchFamily="34" charset="0"/>
              </a:rPr>
              <a:t>4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4524482" y="11591836"/>
            <a:ext cx="21129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María Fernanda Banguero Mendoza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Professional de Apoyo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V.S.P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Elipse 43"/>
          <p:cNvSpPr/>
          <p:nvPr/>
        </p:nvSpPr>
        <p:spPr>
          <a:xfrm>
            <a:off x="244744" y="9657124"/>
            <a:ext cx="456450" cy="429007"/>
          </a:xfrm>
          <a:prstGeom prst="ellipse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srgbClr val="FFC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5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796468" y="9717740"/>
            <a:ext cx="2998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Comportamiento de otras variables de interés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4439363" y="5259218"/>
            <a:ext cx="1569551" cy="890651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701848" y="5442932"/>
            <a:ext cx="1045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3,5</a:t>
            </a:r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171" y="5473561"/>
            <a:ext cx="4175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object 5"/>
          <p:cNvSpPr/>
          <p:nvPr/>
        </p:nvSpPr>
        <p:spPr>
          <a:xfrm>
            <a:off x="5799777" y="11229520"/>
            <a:ext cx="1048300" cy="9323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748" y="7559093"/>
            <a:ext cx="860405" cy="70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4" y="1740377"/>
            <a:ext cx="6481795" cy="2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3346884" y="4734246"/>
            <a:ext cx="3833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Razón de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prevalencia de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sífilis gestacional</a:t>
            </a:r>
          </a:p>
          <a:p>
            <a:pPr algn="ctr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 1 000 nacido vivos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800130" y="5704542"/>
            <a:ext cx="1005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78/21,759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1" name="90 Diagrama"/>
          <p:cNvGraphicFramePr/>
          <p:nvPr>
            <p:extLst>
              <p:ext uri="{D42A27DB-BD31-4B8C-83A1-F6EECF244321}">
                <p14:modId xmlns:p14="http://schemas.microsoft.com/office/powerpoint/2010/main" val="4011585817"/>
              </p:ext>
            </p:extLst>
          </p:nvPr>
        </p:nvGraphicFramePr>
        <p:xfrm>
          <a:off x="3275189" y="6835909"/>
          <a:ext cx="3330862" cy="260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2" name="91 Rectángulo redondeado"/>
          <p:cNvSpPr/>
          <p:nvPr/>
        </p:nvSpPr>
        <p:spPr>
          <a:xfrm>
            <a:off x="239976" y="11012044"/>
            <a:ext cx="986179" cy="457420"/>
          </a:xfrm>
          <a:prstGeom prst="roundRect">
            <a:avLst/>
          </a:prstGeom>
          <a:solidFill>
            <a:srgbClr val="FF99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94" name="93 Rectángulo redondeado"/>
          <p:cNvSpPr/>
          <p:nvPr/>
        </p:nvSpPr>
        <p:spPr>
          <a:xfrm>
            <a:off x="3094062" y="11012044"/>
            <a:ext cx="1204146" cy="499462"/>
          </a:xfrm>
          <a:prstGeom prst="roundRect">
            <a:avLst/>
          </a:prstGeom>
          <a:solidFill>
            <a:srgbClr val="FF99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95" name="94 Rectángulo redondeado"/>
          <p:cNvSpPr/>
          <p:nvPr/>
        </p:nvSpPr>
        <p:spPr>
          <a:xfrm>
            <a:off x="1584905" y="11036165"/>
            <a:ext cx="1102050" cy="441061"/>
          </a:xfrm>
          <a:prstGeom prst="roundRect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-19626" y="10608327"/>
            <a:ext cx="15167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Cabecera municipal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950012" y="10523689"/>
            <a:ext cx="16706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Régimen de afiliación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Asegurado”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375308" y="10581157"/>
            <a:ext cx="14302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Pertenencia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étnica</a:t>
            </a:r>
            <a:b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“otros”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845486" y="11091020"/>
            <a:ext cx="64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98,7%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20819" y="11086641"/>
            <a:ext cx="986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87,2%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278851" y="11075631"/>
            <a:ext cx="1156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51,3%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54" y="4927976"/>
            <a:ext cx="3262684" cy="458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40 Rectángulo redondeado"/>
          <p:cNvSpPr/>
          <p:nvPr/>
        </p:nvSpPr>
        <p:spPr>
          <a:xfrm>
            <a:off x="4729409" y="10240960"/>
            <a:ext cx="1503356" cy="532664"/>
          </a:xfrm>
          <a:prstGeom prst="roundRect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770645" y="9955326"/>
            <a:ext cx="1833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Población Migrante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32185" y="10289747"/>
            <a:ext cx="1024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28,2 %</a:t>
            </a:r>
            <a:br>
              <a:rPr lang="es-CO" sz="1400" dirty="0" smtClean="0"/>
            </a:br>
            <a:r>
              <a:rPr lang="es-CO" sz="1400" dirty="0" smtClean="0"/>
              <a:t>( 22 casos)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5455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2295616" y="139944"/>
            <a:ext cx="4344467" cy="982435"/>
            <a:chOff x="2295616" y="51128"/>
            <a:chExt cx="4344467" cy="982435"/>
          </a:xfrm>
        </p:grpSpPr>
        <p:sp>
          <p:nvSpPr>
            <p:cNvPr id="8" name="Forma libre 7"/>
            <p:cNvSpPr/>
            <p:nvPr/>
          </p:nvSpPr>
          <p:spPr>
            <a:xfrm>
              <a:off x="2758707" y="477430"/>
              <a:ext cx="3881376" cy="524726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epidemiológico 2019 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11" name="Forma libre 10"/>
              <p:cNvSpPr/>
              <p:nvPr/>
            </p:nvSpPr>
            <p:spPr>
              <a:xfrm>
                <a:off x="2204680" y="2420010"/>
                <a:ext cx="3905874" cy="439792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Sifilis Gestacional  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2" name="Elipse 11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0" name="Rectángulo 9"/>
            <p:cNvSpPr/>
            <p:nvPr/>
          </p:nvSpPr>
          <p:spPr>
            <a:xfrm>
              <a:off x="2355184" y="149207"/>
              <a:ext cx="815529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4000" b="1" dirty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3</a:t>
              </a:r>
              <a:endParaRPr lang="es-ES" sz="40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13" name="Forma libre 12"/>
          <p:cNvSpPr/>
          <p:nvPr/>
        </p:nvSpPr>
        <p:spPr>
          <a:xfrm>
            <a:off x="4395595" y="11529110"/>
            <a:ext cx="2370729" cy="606251"/>
          </a:xfrm>
          <a:custGeom>
            <a:avLst/>
            <a:gdLst>
              <a:gd name="connsiteX0" fmla="*/ 0 w 4027246"/>
              <a:gd name="connsiteY0" fmla="*/ 0 h 637832"/>
              <a:gd name="connsiteX1" fmla="*/ 4027246 w 4027246"/>
              <a:gd name="connsiteY1" fmla="*/ 0 h 637832"/>
              <a:gd name="connsiteX2" fmla="*/ 4027246 w 4027246"/>
              <a:gd name="connsiteY2" fmla="*/ 637832 h 637832"/>
              <a:gd name="connsiteX3" fmla="*/ 0 w 4027246"/>
              <a:gd name="connsiteY3" fmla="*/ 637832 h 637832"/>
              <a:gd name="connsiteX4" fmla="*/ 0 w 4027246"/>
              <a:gd name="connsiteY4" fmla="*/ 0 h 63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7246" h="637832">
                <a:moveTo>
                  <a:pt x="0" y="0"/>
                </a:moveTo>
                <a:lnTo>
                  <a:pt x="4027246" y="0"/>
                </a:lnTo>
                <a:lnTo>
                  <a:pt x="4027246" y="637832"/>
                </a:lnTo>
                <a:lnTo>
                  <a:pt x="0" y="637832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5630" tIns="83820" rIns="83820" bIns="83820" numCol="1" spcCol="1270" anchor="b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latin typeface="Arial Narrow" panose="020B0606020202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524482" y="11575392"/>
            <a:ext cx="21129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Elida Vera Villamizar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Professional de Apoyo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V.S.P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91555" y="7433789"/>
            <a:ext cx="591938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latin typeface="Arial Narrow" panose="020B0606020202030204" pitchFamily="34" charset="0"/>
              </a:rPr>
              <a:t>Ficha técnica </a:t>
            </a:r>
            <a:endParaRPr lang="es-ES" sz="1400" b="1" dirty="0" smtClean="0">
              <a:latin typeface="Arial Narrow" panose="020B0606020202030204" pitchFamily="34" charset="0"/>
            </a:endParaRPr>
          </a:p>
          <a:p>
            <a:endParaRPr lang="es-ES" sz="1400" dirty="0">
              <a:latin typeface="Arial Narrow" panose="020B0606020202030204" pitchFamily="34" charset="0"/>
            </a:endParaRPr>
          </a:p>
          <a:p>
            <a:r>
              <a:rPr lang="es-ES" sz="1200" b="1" dirty="0">
                <a:latin typeface="Arial Narrow" panose="020B0606020202030204" pitchFamily="34" charset="0"/>
              </a:rPr>
              <a:t>Análisis de comportamientos inusuales: </a:t>
            </a:r>
            <a:r>
              <a:rPr lang="es-ES" sz="1200" dirty="0">
                <a:latin typeface="Arial Narrow" panose="020B0606020202030204" pitchFamily="34" charset="0"/>
              </a:rPr>
              <a:t>La información es notificada semanalmente por las UPGD al Instituto departamental de Salud (IDS) a través del Sistema de vigilancia en salud pública (Sivigila). El número de casos puede variar después de que se realicen ajustes en las UPGD</a:t>
            </a:r>
            <a:r>
              <a:rPr lang="es-ES" sz="1200" dirty="0" smtClean="0">
                <a:latin typeface="Arial Narrow" panose="020B0606020202030204" pitchFamily="34" charset="0"/>
              </a:rPr>
              <a:t>.</a:t>
            </a:r>
          </a:p>
          <a:p>
            <a:endParaRPr lang="es-ES" sz="1200" dirty="0" smtClean="0">
              <a:latin typeface="Arial Narrow" panose="020B0606020202030204" pitchFamily="34" charset="0"/>
            </a:endParaRPr>
          </a:p>
          <a:p>
            <a:pPr algn="just"/>
            <a:r>
              <a:rPr lang="es-ES" sz="1200" dirty="0" smtClean="0">
                <a:latin typeface="Arial Narrow" panose="020B0606020202030204" pitchFamily="34" charset="0"/>
              </a:rPr>
              <a:t>Por esta razón es necesario trabajar para lograr el diagnóstico temprano y tratamiento oportuno y más aun teniendo en cuenta que la sífilis no tratada durante el embarazo, especialmente la sífilis precoz, conlleva riesgo de muerte fetal intrauterina, nacimiento de un mortinato, muerte neonatal y secuelas importantes en los sobrevivientes.</a:t>
            </a:r>
            <a:endParaRPr lang="es-CO" sz="1200" dirty="0" smtClean="0">
              <a:latin typeface="Arial Narrow" pitchFamily="34" charset="0"/>
            </a:endParaRPr>
          </a:p>
          <a:p>
            <a:endParaRPr lang="es-ES" sz="1200" dirty="0">
              <a:latin typeface="Arial Narrow" panose="020B0606020202030204" pitchFamily="34" charset="0"/>
            </a:endParaRPr>
          </a:p>
          <a:p>
            <a:endParaRPr lang="es-ES" sz="1200" dirty="0">
              <a:latin typeface="Arial Narrow" panose="020B0606020202030204" pitchFamily="34" charset="0"/>
            </a:endParaRPr>
          </a:p>
          <a:p>
            <a:endParaRPr lang="es-ES" sz="1200" dirty="0" smtClean="0">
              <a:latin typeface="Arial Narrow" panose="020B0606020202030204" pitchFamily="34" charset="0"/>
            </a:endParaRPr>
          </a:p>
          <a:p>
            <a:r>
              <a:rPr lang="es-ES" sz="1200" dirty="0" smtClean="0">
                <a:latin typeface="Arial Narrow" panose="020B0606020202030204" pitchFamily="34" charset="0"/>
              </a:rPr>
              <a:t> </a:t>
            </a:r>
            <a:endParaRPr lang="es-ES" sz="1200" dirty="0">
              <a:latin typeface="Arial Narrow" panose="020B0606020202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798793" y="6765925"/>
            <a:ext cx="3441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i="1" dirty="0" smtClean="0">
                <a:latin typeface="Arial Narrow" panose="020B0606020202030204" pitchFamily="34" charset="0"/>
              </a:rPr>
              <a:t>Fuente: Sivigila  2019 </a:t>
            </a:r>
            <a:endParaRPr lang="es-ES" sz="1050" i="1" dirty="0">
              <a:latin typeface="Arial Narrow" panose="020B0606020202030204" pitchFamily="34" charset="0"/>
            </a:endParaRPr>
          </a:p>
        </p:txBody>
      </p:sp>
      <p:sp>
        <p:nvSpPr>
          <p:cNvPr id="19" name="object 5"/>
          <p:cNvSpPr/>
          <p:nvPr/>
        </p:nvSpPr>
        <p:spPr>
          <a:xfrm>
            <a:off x="5440087" y="10423464"/>
            <a:ext cx="1048300" cy="9323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CuadroTexto 19"/>
          <p:cNvSpPr txBox="1"/>
          <p:nvPr/>
        </p:nvSpPr>
        <p:spPr>
          <a:xfrm>
            <a:off x="1447274" y="3256776"/>
            <a:ext cx="4917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Incidencia de </a:t>
            </a:r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Sifilis Gestacional </a:t>
            </a: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y entidad territorial de ocurrencia. Tasa por </a:t>
            </a:r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1000 NV. </a:t>
            </a:r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72737" y="3353530"/>
            <a:ext cx="456450" cy="429007"/>
          </a:xfrm>
          <a:prstGeom prst="ellipse">
            <a:avLst/>
          </a:prstGeom>
          <a:ln>
            <a:solidFill>
              <a:srgbClr val="7030A0"/>
            </a:solidFill>
          </a:ln>
          <a:effectLst>
            <a:outerShdw blurRad="50800" dist="38100" dir="2700000" algn="tl" rotWithShape="0">
              <a:srgbClr val="7030A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anose="020E0602020502020306" pitchFamily="34" charset="0"/>
              </a:rPr>
              <a:t>6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37" y="1653229"/>
            <a:ext cx="5457825" cy="124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35" y="4194175"/>
            <a:ext cx="492442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2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1809</TotalTime>
  <Words>233</Words>
  <Application>Microsoft Office PowerPoint</Application>
  <PresentationFormat>Personalizado</PresentationFormat>
  <Paragraphs>55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VIGILANCIASP18</cp:lastModifiedBy>
  <cp:revision>91</cp:revision>
  <dcterms:created xsi:type="dcterms:W3CDTF">2018-04-26T04:12:13Z</dcterms:created>
  <dcterms:modified xsi:type="dcterms:W3CDTF">2019-04-04T23:26:04Z</dcterms:modified>
</cp:coreProperties>
</file>