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0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1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2.xml" ContentType="application/vnd.openxmlformats-officedocument.drawingml.chart+xml"/>
  <Override PartName="/ppt/notesSlides/notesSlide27.xml" ContentType="application/vnd.openxmlformats-officedocument.presentationml.notesSlide+xml"/>
  <Override PartName="/ppt/charts/chart13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448" r:id="rId2"/>
    <p:sldId id="265" r:id="rId3"/>
    <p:sldId id="273" r:id="rId4"/>
    <p:sldId id="276" r:id="rId5"/>
    <p:sldId id="277" r:id="rId6"/>
    <p:sldId id="278" r:id="rId7"/>
    <p:sldId id="279" r:id="rId8"/>
    <p:sldId id="280" r:id="rId9"/>
    <p:sldId id="284" r:id="rId10"/>
    <p:sldId id="285" r:id="rId11"/>
    <p:sldId id="441" r:id="rId12"/>
    <p:sldId id="288" r:id="rId13"/>
    <p:sldId id="290" r:id="rId14"/>
    <p:sldId id="4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487" r:id="rId23"/>
    <p:sldId id="361" r:id="rId24"/>
    <p:sldId id="362" r:id="rId25"/>
    <p:sldId id="363" r:id="rId26"/>
    <p:sldId id="488" r:id="rId27"/>
    <p:sldId id="366" r:id="rId28"/>
    <p:sldId id="367" r:id="rId29"/>
    <p:sldId id="368" r:id="rId30"/>
    <p:sldId id="370" r:id="rId31"/>
    <p:sldId id="489" r:id="rId32"/>
    <p:sldId id="372" r:id="rId33"/>
    <p:sldId id="373" r:id="rId34"/>
    <p:sldId id="374" r:id="rId35"/>
    <p:sldId id="376" r:id="rId36"/>
    <p:sldId id="377" r:id="rId37"/>
    <p:sldId id="479" r:id="rId38"/>
    <p:sldId id="401" r:id="rId39"/>
    <p:sldId id="402" r:id="rId40"/>
    <p:sldId id="457" r:id="rId41"/>
    <p:sldId id="458" r:id="rId42"/>
    <p:sldId id="459" r:id="rId43"/>
    <p:sldId id="406" r:id="rId44"/>
    <p:sldId id="407" r:id="rId45"/>
    <p:sldId id="462" r:id="rId46"/>
    <p:sldId id="413" r:id="rId47"/>
    <p:sldId id="417" r:id="rId48"/>
    <p:sldId id="490" r:id="rId49"/>
    <p:sldId id="491" r:id="rId50"/>
    <p:sldId id="469" r:id="rId5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s Osorio" initials="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A9C8"/>
    <a:srgbClr val="0AAAC8"/>
    <a:srgbClr val="0099CC"/>
    <a:srgbClr val="2BCBE1"/>
    <a:srgbClr val="15C2FF"/>
    <a:srgbClr val="069EFF"/>
    <a:srgbClr val="0399FF"/>
    <a:srgbClr val="0099FF"/>
    <a:srgbClr val="0DC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2362" autoAdjust="0"/>
  </p:normalViewPr>
  <p:slideViewPr>
    <p:cSldViewPr>
      <p:cViewPr>
        <p:scale>
          <a:sx n="92" d="100"/>
          <a:sy n="92" d="100"/>
        </p:scale>
        <p:origin x="-1350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NSTORY:Contexto%20nacional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Server%20HD:Users:Log:Desktop:URGENTE%20GOMEZ:PRESENTACION%20ENSM:graficos%20valroacion%20de%20accione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c:Dropbox:ENSM:Entregas:--%20tABLAS:FINALES:Tablas%20M1,M2a,M2,M24,CIDI%2015-agosto:CIDI:Tablas%20resumen%20CIDI-Trastornos%20mentales%20agrupado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LINSTORY:Grafic&#225;s%20de%20Acceso%20-%20RURP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LINSTORY:Grafic&#225;s%20de%20Acceso%20-%20RURP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NSTORY:Contexto%20naciona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NSTORY:Contexto%20naciona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c:Dropbox:ENSM:Entregas:Escritos:Informe%20recibido%20resultados:Documento%20ensamblado:GR&#193;FICAS:Hogar%20y%20persona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c:Dropbox:ENSM:Entregas:--%20tABLAS:Martin:demografico%20Resumido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c:Dropbox:ENSM:Entregas:--%20tABLAS:Martin:demografico%20Resumido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Server%20HD:Users:Log:Desktop:URGENTE%20GOMEZ:PRESENTACION%20ENSM:graficos%20valroacion%20de%20accion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Hoja3!$P$5</c:f>
              <c:strCache>
                <c:ptCount val="1"/>
                <c:pt idx="0">
                  <c:v>2003</c:v>
                </c:pt>
              </c:strCache>
            </c:strRef>
          </c:tx>
          <c:spPr>
            <a:solidFill>
              <a:srgbClr val="003893"/>
            </a:solidFill>
          </c:spPr>
          <c:invertIfNegative val="0"/>
          <c:cat>
            <c:multiLvlStrRef>
              <c:f>Hoja3!$N$6:$O$9</c:f>
              <c:multiLvlStrCache>
                <c:ptCount val="4"/>
                <c:lvl>
                  <c:pt idx="0">
                    <c:v>Crecimiento PIB % anual</c:v>
                  </c:pt>
                  <c:pt idx="1">
                    <c:v>Inversión, entrada neta de capital</c:v>
                  </c:pt>
                  <c:pt idx="2">
                    <c:v>Inflación (precios al consumidor) % anual</c:v>
                  </c:pt>
                  <c:pt idx="3">
                    <c:v>Desempleo total</c:v>
                  </c:pt>
                </c:lvl>
                <c:lvl>
                  <c:pt idx="0">
                    <c:v>Banco Mundial</c:v>
                  </c:pt>
                </c:lvl>
              </c:multiLvlStrCache>
            </c:multiLvlStrRef>
          </c:cat>
          <c:val>
            <c:numRef>
              <c:f>Hoja3!$P$6:$P$9</c:f>
              <c:numCache>
                <c:formatCode>0.00%</c:formatCode>
                <c:ptCount val="4"/>
                <c:pt idx="0">
                  <c:v>3.9199999999999999E-2</c:v>
                </c:pt>
                <c:pt idx="1">
                  <c:v>1.8200000000000001E-2</c:v>
                </c:pt>
                <c:pt idx="2">
                  <c:v>7.1300000000000002E-2</c:v>
                </c:pt>
                <c:pt idx="3">
                  <c:v>0.14099999999999999</c:v>
                </c:pt>
              </c:numCache>
            </c:numRef>
          </c:val>
        </c:ser>
        <c:ser>
          <c:idx val="1"/>
          <c:order val="1"/>
          <c:tx>
            <c:strRef>
              <c:f>Hoja3!$Q$5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D80F22"/>
            </a:solidFill>
          </c:spPr>
          <c:invertIfNegative val="0"/>
          <c:cat>
            <c:multiLvlStrRef>
              <c:f>Hoja3!$N$6:$O$9</c:f>
              <c:multiLvlStrCache>
                <c:ptCount val="4"/>
                <c:lvl>
                  <c:pt idx="0">
                    <c:v>Crecimiento PIB % anual</c:v>
                  </c:pt>
                  <c:pt idx="1">
                    <c:v>Inversión, entrada neta de capital</c:v>
                  </c:pt>
                  <c:pt idx="2">
                    <c:v>Inflación (precios al consumidor) % anual</c:v>
                  </c:pt>
                  <c:pt idx="3">
                    <c:v>Desempleo total</c:v>
                  </c:pt>
                </c:lvl>
                <c:lvl>
                  <c:pt idx="0">
                    <c:v>Banco Mundial</c:v>
                  </c:pt>
                </c:lvl>
              </c:multiLvlStrCache>
            </c:multiLvlStrRef>
          </c:cat>
          <c:val>
            <c:numRef>
              <c:f>Hoja3!$Q$6:$Q$9</c:f>
              <c:numCache>
                <c:formatCode>0.00%</c:formatCode>
                <c:ptCount val="4"/>
                <c:pt idx="0">
                  <c:v>4.5499999999999999E-2</c:v>
                </c:pt>
                <c:pt idx="1">
                  <c:v>4.2500000000000003E-2</c:v>
                </c:pt>
                <c:pt idx="2">
                  <c:v>2.8799999999999999E-2</c:v>
                </c:pt>
                <c:pt idx="3">
                  <c:v>9.0999999999999998E-2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536896"/>
        <c:axId val="35538432"/>
      </c:barChart>
      <c:catAx>
        <c:axId val="3553689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s-CO"/>
          </a:p>
        </c:txPr>
        <c:crossAx val="35538432"/>
        <c:crosses val="autoZero"/>
        <c:auto val="1"/>
        <c:lblAlgn val="ctr"/>
        <c:lblOffset val="100"/>
        <c:noMultiLvlLbl val="0"/>
      </c:catAx>
      <c:valAx>
        <c:axId val="35538432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ysDot"/>
            </a:ln>
          </c:spPr>
        </c:majorGridlines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s-CO"/>
          </a:p>
        </c:txPr>
        <c:crossAx val="35536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multiLvlStrRef>
              <c:f>Adolescentes!$C$5:$D$12</c:f>
              <c:multiLvlStrCache>
                <c:ptCount val="8"/>
                <c:lvl>
                  <c:pt idx="0">
                    <c:v>Central</c:v>
                  </c:pt>
                  <c:pt idx="1">
                    <c:v>Atlántica</c:v>
                  </c:pt>
                  <c:pt idx="2">
                    <c:v>Bogotá</c:v>
                  </c:pt>
                  <c:pt idx="3">
                    <c:v>Oriental</c:v>
                  </c:pt>
                  <c:pt idx="4">
                    <c:v>Pacífica</c:v>
                  </c:pt>
                  <c:pt idx="5">
                    <c:v>Total</c:v>
                  </c:pt>
                  <c:pt idx="6">
                    <c:v>No</c:v>
                  </c:pt>
                  <c:pt idx="7">
                    <c:v>SI</c:v>
                  </c:pt>
                </c:lvl>
                <c:lvl>
                  <c:pt idx="0">
                    <c:v>Región </c:v>
                  </c:pt>
                  <c:pt idx="6">
                    <c:v>En situación de Pobreza</c:v>
                  </c:pt>
                </c:lvl>
              </c:multiLvlStrCache>
            </c:multiLvlStrRef>
          </c:cat>
          <c:val>
            <c:numRef>
              <c:f>Adolescentes!$E$5:$E$12</c:f>
              <c:numCache>
                <c:formatCode>General</c:formatCode>
                <c:ptCount val="8"/>
                <c:pt idx="0">
                  <c:v>5.6</c:v>
                </c:pt>
                <c:pt idx="1">
                  <c:v>1</c:v>
                </c:pt>
                <c:pt idx="2">
                  <c:v>4.5</c:v>
                </c:pt>
                <c:pt idx="3">
                  <c:v>5.2</c:v>
                </c:pt>
                <c:pt idx="4">
                  <c:v>6.3</c:v>
                </c:pt>
                <c:pt idx="5">
                  <c:v>4.4000000000000004</c:v>
                </c:pt>
                <c:pt idx="6">
                  <c:v>4.2</c:v>
                </c:pt>
                <c:pt idx="7">
                  <c:v>5.0999999999999996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2144640"/>
        <c:axId val="122146176"/>
      </c:barChart>
      <c:catAx>
        <c:axId val="122144640"/>
        <c:scaling>
          <c:orientation val="minMax"/>
        </c:scaling>
        <c:delete val="0"/>
        <c:axPos val="b"/>
        <c:majorTickMark val="none"/>
        <c:minorTickMark val="none"/>
        <c:tickLblPos val="nextTo"/>
        <c:crossAx val="122146176"/>
        <c:crosses val="autoZero"/>
        <c:auto val="1"/>
        <c:lblAlgn val="ctr"/>
        <c:lblOffset val="100"/>
        <c:noMultiLvlLbl val="0"/>
      </c:catAx>
      <c:valAx>
        <c:axId val="1221461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%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2144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'Adultos 12 meses'!$C$183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'Adultos 12 meses'!$B$184:$B$191</c:f>
              <c:strCache>
                <c:ptCount val="8"/>
                <c:pt idx="0">
                  <c:v>Central</c:v>
                </c:pt>
                <c:pt idx="1">
                  <c:v>Atlántica</c:v>
                </c:pt>
                <c:pt idx="2">
                  <c:v>Bogotá</c:v>
                </c:pt>
                <c:pt idx="3">
                  <c:v>Oriental</c:v>
                </c:pt>
                <c:pt idx="4">
                  <c:v>Pacífica</c:v>
                </c:pt>
                <c:pt idx="5">
                  <c:v>No</c:v>
                </c:pt>
                <c:pt idx="6">
                  <c:v>Si</c:v>
                </c:pt>
                <c:pt idx="7">
                  <c:v>Total</c:v>
                </c:pt>
              </c:strCache>
            </c:strRef>
          </c:cat>
          <c:val>
            <c:numRef>
              <c:f>'Adultos 12 meses'!$C$184:$C$191</c:f>
              <c:numCache>
                <c:formatCode>0.0</c:formatCode>
                <c:ptCount val="8"/>
                <c:pt idx="0">
                  <c:v>3.58</c:v>
                </c:pt>
                <c:pt idx="1">
                  <c:v>2.36</c:v>
                </c:pt>
                <c:pt idx="2">
                  <c:v>4.9000000000000004</c:v>
                </c:pt>
                <c:pt idx="3">
                  <c:v>3.87</c:v>
                </c:pt>
                <c:pt idx="4">
                  <c:v>5.6</c:v>
                </c:pt>
                <c:pt idx="5">
                  <c:v>3.92</c:v>
                </c:pt>
                <c:pt idx="6">
                  <c:v>4.3499999999999996</c:v>
                </c:pt>
                <c:pt idx="7">
                  <c:v>3.98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474880"/>
        <c:axId val="122476416"/>
      </c:barChart>
      <c:catAx>
        <c:axId val="122474880"/>
        <c:scaling>
          <c:orientation val="minMax"/>
        </c:scaling>
        <c:delete val="0"/>
        <c:axPos val="b"/>
        <c:majorTickMark val="out"/>
        <c:minorTickMark val="none"/>
        <c:tickLblPos val="nextTo"/>
        <c:crossAx val="122476416"/>
        <c:crosses val="autoZero"/>
        <c:auto val="1"/>
        <c:lblAlgn val="ctr"/>
        <c:lblOffset val="100"/>
        <c:noMultiLvlLbl val="0"/>
      </c:catAx>
      <c:valAx>
        <c:axId val="12247641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22474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97895401356591"/>
          <c:y val="3.3565864239265587E-2"/>
          <c:w val="0.7592167023564329"/>
          <c:h val="0.812091408626288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Regional!$I$3</c:f>
              <c:strCache>
                <c:ptCount val="1"/>
                <c:pt idx="0">
                  <c:v>18 a 44</c:v>
                </c:pt>
              </c:strCache>
            </c:strRef>
          </c:tx>
          <c:spPr>
            <a:solidFill>
              <a:srgbClr val="003893"/>
            </a:solidFill>
          </c:spPr>
          <c:invertIfNegative val="0"/>
          <c:cat>
            <c:strRef>
              <c:f>Regional!$J$2:$O$2</c:f>
              <c:strCache>
                <c:ptCount val="6"/>
                <c:pt idx="0">
                  <c:v>Atlántica</c:v>
                </c:pt>
                <c:pt idx="1">
                  <c:v>Central </c:v>
                </c:pt>
                <c:pt idx="2">
                  <c:v>Oriental</c:v>
                </c:pt>
                <c:pt idx="3">
                  <c:v>Pacífica </c:v>
                </c:pt>
                <c:pt idx="4">
                  <c:v>Bogota </c:v>
                </c:pt>
                <c:pt idx="5">
                  <c:v>Nacional </c:v>
                </c:pt>
              </c:strCache>
            </c:strRef>
          </c:cat>
          <c:val>
            <c:numRef>
              <c:f>Regional!$J$3:$O$3</c:f>
              <c:numCache>
                <c:formatCode>General</c:formatCode>
                <c:ptCount val="6"/>
                <c:pt idx="0">
                  <c:v>100</c:v>
                </c:pt>
                <c:pt idx="1">
                  <c:v>95.6</c:v>
                </c:pt>
                <c:pt idx="2">
                  <c:v>21.6</c:v>
                </c:pt>
                <c:pt idx="3">
                  <c:v>85</c:v>
                </c:pt>
                <c:pt idx="4">
                  <c:v>100</c:v>
                </c:pt>
                <c:pt idx="5">
                  <c:v>83.1</c:v>
                </c:pt>
              </c:numCache>
            </c:numRef>
          </c:val>
        </c:ser>
        <c:ser>
          <c:idx val="1"/>
          <c:order val="1"/>
          <c:tx>
            <c:strRef>
              <c:f>Regional!$I$4</c:f>
              <c:strCache>
                <c:ptCount val="1"/>
                <c:pt idx="0">
                  <c:v>45 +</c:v>
                </c:pt>
              </c:strCache>
            </c:strRef>
          </c:tx>
          <c:spPr>
            <a:solidFill>
              <a:srgbClr val="D80F22"/>
            </a:solidFill>
          </c:spPr>
          <c:invertIfNegative val="0"/>
          <c:cat>
            <c:strRef>
              <c:f>Regional!$J$2:$O$2</c:f>
              <c:strCache>
                <c:ptCount val="6"/>
                <c:pt idx="0">
                  <c:v>Atlántica</c:v>
                </c:pt>
                <c:pt idx="1">
                  <c:v>Central </c:v>
                </c:pt>
                <c:pt idx="2">
                  <c:v>Oriental</c:v>
                </c:pt>
                <c:pt idx="3">
                  <c:v>Pacífica </c:v>
                </c:pt>
                <c:pt idx="4">
                  <c:v>Bogota </c:v>
                </c:pt>
                <c:pt idx="5">
                  <c:v>Nacional </c:v>
                </c:pt>
              </c:strCache>
            </c:strRef>
          </c:cat>
          <c:val>
            <c:numRef>
              <c:f>Regional!$J$4:$O$4</c:f>
              <c:numCache>
                <c:formatCode>General</c:formatCode>
                <c:ptCount val="6"/>
                <c:pt idx="0">
                  <c:v>100</c:v>
                </c:pt>
                <c:pt idx="1">
                  <c:v>93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000704"/>
        <c:axId val="125051648"/>
      </c:barChart>
      <c:catAx>
        <c:axId val="1250007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s-CO"/>
          </a:p>
        </c:txPr>
        <c:crossAx val="125051648"/>
        <c:crosses val="autoZero"/>
        <c:auto val="1"/>
        <c:lblAlgn val="ctr"/>
        <c:lblOffset val="100"/>
        <c:noMultiLvlLbl val="0"/>
      </c:catAx>
      <c:valAx>
        <c:axId val="125051648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25000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86891815223623"/>
          <c:y val="0.2169869537657394"/>
          <c:w val="0.12781667192740601"/>
          <c:h val="0.174168120548699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s-CO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'Urbano Rural'!$D$3</c:f>
              <c:strCache>
                <c:ptCount val="1"/>
                <c:pt idx="0">
                  <c:v>18 a 44</c:v>
                </c:pt>
              </c:strCache>
            </c:strRef>
          </c:tx>
          <c:spPr>
            <a:solidFill>
              <a:srgbClr val="003893"/>
            </a:solidFill>
          </c:spPr>
          <c:invertIfNegative val="0"/>
          <c:cat>
            <c:strRef>
              <c:f>'Urbano Rural'!$E$2:$F$2</c:f>
              <c:strCache>
                <c:ptCount val="2"/>
                <c:pt idx="0">
                  <c:v>Urbano</c:v>
                </c:pt>
                <c:pt idx="1">
                  <c:v>Rural</c:v>
                </c:pt>
              </c:strCache>
            </c:strRef>
          </c:cat>
          <c:val>
            <c:numRef>
              <c:f>'Urbano Rural'!$E$3:$F$3</c:f>
              <c:numCache>
                <c:formatCode>0\.0</c:formatCode>
                <c:ptCount val="2"/>
                <c:pt idx="0">
                  <c:v>97.7</c:v>
                </c:pt>
                <c:pt idx="1">
                  <c:v>77.7</c:v>
                </c:pt>
              </c:numCache>
            </c:numRef>
          </c:val>
        </c:ser>
        <c:ser>
          <c:idx val="1"/>
          <c:order val="1"/>
          <c:tx>
            <c:strRef>
              <c:f>'Urbano Rural'!$D$4</c:f>
              <c:strCache>
                <c:ptCount val="1"/>
                <c:pt idx="0">
                  <c:v>45 o más</c:v>
                </c:pt>
              </c:strCache>
            </c:strRef>
          </c:tx>
          <c:spPr>
            <a:solidFill>
              <a:srgbClr val="D80F22"/>
            </a:solidFill>
          </c:spPr>
          <c:invertIfNegative val="0"/>
          <c:cat>
            <c:strRef>
              <c:f>'Urbano Rural'!$E$2:$F$2</c:f>
              <c:strCache>
                <c:ptCount val="2"/>
                <c:pt idx="0">
                  <c:v>Urbano</c:v>
                </c:pt>
                <c:pt idx="1">
                  <c:v>Rural</c:v>
                </c:pt>
              </c:strCache>
            </c:strRef>
          </c:cat>
          <c:val>
            <c:numRef>
              <c:f>'Urbano Rural'!$E$4:$F$4</c:f>
              <c:numCache>
                <c:formatCode>0\.0</c:formatCode>
                <c:ptCount val="2"/>
                <c:pt idx="0">
                  <c:v>91.9</c:v>
                </c:pt>
                <c:pt idx="1">
                  <c:v>73.8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091840"/>
        <c:axId val="125093376"/>
      </c:barChart>
      <c:catAx>
        <c:axId val="1250918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s-CO"/>
          </a:p>
        </c:txPr>
        <c:crossAx val="125093376"/>
        <c:crosses val="autoZero"/>
        <c:auto val="1"/>
        <c:lblAlgn val="ctr"/>
        <c:lblOffset val="100"/>
        <c:noMultiLvlLbl val="0"/>
      </c:catAx>
      <c:valAx>
        <c:axId val="125093376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crossAx val="1250918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Hoja3!$L$10</c:f>
              <c:strCache>
                <c:ptCount val="1"/>
                <c:pt idx="0">
                  <c:v>2003</c:v>
                </c:pt>
              </c:strCache>
            </c:strRef>
          </c:tx>
          <c:spPr>
            <a:solidFill>
              <a:srgbClr val="003893"/>
            </a:solidFill>
          </c:spPr>
          <c:invertIfNegative val="0"/>
          <c:cat>
            <c:multiLvlStrRef>
              <c:f>Hoja3!$J$11:$K$13</c:f>
              <c:multiLvlStrCache>
                <c:ptCount val="3"/>
                <c:lvl>
                  <c:pt idx="0">
                    <c:v>Víctimas Conflicto Armado</c:v>
                  </c:pt>
                  <c:pt idx="1">
                    <c:v>Desplazamiento forzado</c:v>
                  </c:pt>
                  <c:pt idx="2">
                    <c:v>Flujo Migratorio Total ingreso extranjeros</c:v>
                  </c:pt>
                </c:lvl>
                <c:lvl>
                  <c:pt idx="0">
                    <c:v>Unidad de Atención Reparación Integral Víctimas</c:v>
                  </c:pt>
                  <c:pt idx="2">
                    <c:v>Migracíon Colombia</c:v>
                  </c:pt>
                </c:lvl>
              </c:multiLvlStrCache>
            </c:multiLvlStrRef>
          </c:cat>
          <c:val>
            <c:numRef>
              <c:f>Hoja3!$L$11:$L$13</c:f>
              <c:numCache>
                <c:formatCode>General</c:formatCode>
                <c:ptCount val="3"/>
                <c:pt idx="0">
                  <c:v>1261803</c:v>
                </c:pt>
                <c:pt idx="1">
                  <c:v>777008</c:v>
                </c:pt>
                <c:pt idx="2">
                  <c:v>624909</c:v>
                </c:pt>
              </c:numCache>
            </c:numRef>
          </c:val>
        </c:ser>
        <c:ser>
          <c:idx val="1"/>
          <c:order val="1"/>
          <c:tx>
            <c:strRef>
              <c:f>Hoja3!$M$10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D80F22"/>
            </a:solidFill>
          </c:spPr>
          <c:invertIfNegative val="0"/>
          <c:cat>
            <c:multiLvlStrRef>
              <c:f>Hoja3!$J$11:$K$13</c:f>
              <c:multiLvlStrCache>
                <c:ptCount val="3"/>
                <c:lvl>
                  <c:pt idx="0">
                    <c:v>Víctimas Conflicto Armado</c:v>
                  </c:pt>
                  <c:pt idx="1">
                    <c:v>Desplazamiento forzado</c:v>
                  </c:pt>
                  <c:pt idx="2">
                    <c:v>Flujo Migratorio Total ingreso extranjeros</c:v>
                  </c:pt>
                </c:lvl>
                <c:lvl>
                  <c:pt idx="0">
                    <c:v>Unidad de Atención Reparación Integral Víctimas</c:v>
                  </c:pt>
                  <c:pt idx="2">
                    <c:v>Migracíon Colombia</c:v>
                  </c:pt>
                </c:lvl>
              </c:multiLvlStrCache>
            </c:multiLvlStrRef>
          </c:cat>
          <c:val>
            <c:numRef>
              <c:f>Hoja3!$M$11:$M$13</c:f>
              <c:numCache>
                <c:formatCode>General</c:formatCode>
                <c:ptCount val="3"/>
                <c:pt idx="0">
                  <c:v>187452</c:v>
                </c:pt>
                <c:pt idx="1">
                  <c:v>181736</c:v>
                </c:pt>
                <c:pt idx="2">
                  <c:v>2051918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189312"/>
        <c:axId val="80190848"/>
      </c:barChart>
      <c:catAx>
        <c:axId val="8018931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s-CO"/>
          </a:p>
        </c:txPr>
        <c:crossAx val="80190848"/>
        <c:crosses val="autoZero"/>
        <c:auto val="1"/>
        <c:lblAlgn val="ctr"/>
        <c:lblOffset val="100"/>
        <c:noMultiLvlLbl val="0"/>
      </c:catAx>
      <c:valAx>
        <c:axId val="80190848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sz="2000"/>
                </a:pPr>
                <a:r>
                  <a:rPr lang="es-ES" sz="2000"/>
                  <a:t>N</a:t>
                </a:r>
                <a:r>
                  <a:rPr lang="es-ES" sz="1600"/>
                  <a:t>o</a:t>
                </a:r>
                <a:r>
                  <a:rPr lang="es-ES" sz="2000" baseline="0"/>
                  <a:t>  de personas</a:t>
                </a:r>
                <a:endParaRPr lang="es-ES" sz="20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s-CO"/>
          </a:p>
        </c:txPr>
        <c:crossAx val="801893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Hoja3!$L$16</c:f>
              <c:strCache>
                <c:ptCount val="1"/>
                <c:pt idx="0">
                  <c:v>2003</c:v>
                </c:pt>
              </c:strCache>
            </c:strRef>
          </c:tx>
          <c:spPr>
            <a:solidFill>
              <a:srgbClr val="003893"/>
            </a:solidFill>
          </c:spPr>
          <c:invertIfNegative val="0"/>
          <c:cat>
            <c:multiLvlStrRef>
              <c:f>Hoja3!$J$17:$K$19</c:f>
              <c:multiLvlStrCache>
                <c:ptCount val="3"/>
                <c:lvl>
                  <c:pt idx="0">
                    <c:v>Secuestro</c:v>
                  </c:pt>
                  <c:pt idx="1">
                    <c:v>Desaparición Forzada</c:v>
                  </c:pt>
                  <c:pt idx="2">
                    <c:v>Casos de Homicidio</c:v>
                  </c:pt>
                </c:lvl>
                <c:lvl>
                  <c:pt idx="0">
                    <c:v>Unidad de Atención Reparación Integral Víctimas</c:v>
                  </c:pt>
                  <c:pt idx="2">
                    <c:v>Medicina Legal</c:v>
                  </c:pt>
                </c:lvl>
              </c:multiLvlStrCache>
            </c:multiLvlStrRef>
          </c:cat>
          <c:val>
            <c:numRef>
              <c:f>Hoja3!$L$17:$L$19</c:f>
              <c:numCache>
                <c:formatCode>General</c:formatCode>
                <c:ptCount val="3"/>
                <c:pt idx="0">
                  <c:v>7814</c:v>
                </c:pt>
                <c:pt idx="1">
                  <c:v>25231</c:v>
                </c:pt>
                <c:pt idx="2">
                  <c:v>33206</c:v>
                </c:pt>
              </c:numCache>
            </c:numRef>
          </c:val>
        </c:ser>
        <c:ser>
          <c:idx val="1"/>
          <c:order val="1"/>
          <c:tx>
            <c:strRef>
              <c:f>Hoja3!$M$16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D80F22"/>
            </a:solidFill>
          </c:spPr>
          <c:invertIfNegative val="0"/>
          <c:cat>
            <c:multiLvlStrRef>
              <c:f>Hoja3!$J$17:$K$19</c:f>
              <c:multiLvlStrCache>
                <c:ptCount val="3"/>
                <c:lvl>
                  <c:pt idx="0">
                    <c:v>Secuestro</c:v>
                  </c:pt>
                  <c:pt idx="1">
                    <c:v>Desaparición Forzada</c:v>
                  </c:pt>
                  <c:pt idx="2">
                    <c:v>Casos de Homicidio</c:v>
                  </c:pt>
                </c:lvl>
                <c:lvl>
                  <c:pt idx="0">
                    <c:v>Unidad de Atención Reparación Integral Víctimas</c:v>
                  </c:pt>
                  <c:pt idx="2">
                    <c:v>Medicina Legal</c:v>
                  </c:pt>
                </c:lvl>
              </c:multiLvlStrCache>
            </c:multiLvlStrRef>
          </c:cat>
          <c:val>
            <c:numRef>
              <c:f>Hoja3!$M$17:$M$19</c:f>
              <c:numCache>
                <c:formatCode>General</c:formatCode>
                <c:ptCount val="3"/>
                <c:pt idx="0">
                  <c:v>383</c:v>
                </c:pt>
                <c:pt idx="1">
                  <c:v>492</c:v>
                </c:pt>
                <c:pt idx="2">
                  <c:v>12626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665472"/>
        <c:axId val="82667008"/>
      </c:barChart>
      <c:catAx>
        <c:axId val="8266547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s-CO"/>
          </a:p>
        </c:txPr>
        <c:crossAx val="82667008"/>
        <c:crosses val="autoZero"/>
        <c:auto val="1"/>
        <c:lblAlgn val="ctr"/>
        <c:lblOffset val="100"/>
        <c:noMultiLvlLbl val="0"/>
      </c:catAx>
      <c:valAx>
        <c:axId val="82667008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No de Personas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s-CO"/>
          </a:p>
        </c:txPr>
        <c:crossAx val="82665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escolarizacion!$B$73</c:f>
              <c:strCache>
                <c:ptCount val="1"/>
                <c:pt idx="0">
                  <c:v>Pobreza IMP</c:v>
                </c:pt>
              </c:strCache>
            </c:strRef>
          </c:tx>
          <c:invertIfNegative val="0"/>
          <c:cat>
            <c:strRef>
              <c:f>escolarizacion!$C$72:$E$72</c:f>
              <c:strCache>
                <c:ptCount val="3"/>
                <c:pt idx="0">
                  <c:v>  Urbano</c:v>
                </c:pt>
                <c:pt idx="1">
                  <c:v>Rural </c:v>
                </c:pt>
                <c:pt idx="2">
                  <c:v>Total</c:v>
                </c:pt>
              </c:strCache>
            </c:strRef>
          </c:cat>
          <c:val>
            <c:numRef>
              <c:f>escolarizacion!$C$73:$E$73</c:f>
              <c:numCache>
                <c:formatCode>General</c:formatCode>
                <c:ptCount val="3"/>
                <c:pt idx="0">
                  <c:v>9.2000000000000011</c:v>
                </c:pt>
                <c:pt idx="1">
                  <c:v>27.5</c:v>
                </c:pt>
                <c:pt idx="2">
                  <c:v>13.5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233216"/>
        <c:axId val="104235008"/>
      </c:barChart>
      <c:catAx>
        <c:axId val="104233216"/>
        <c:scaling>
          <c:orientation val="minMax"/>
        </c:scaling>
        <c:delete val="0"/>
        <c:axPos val="b"/>
        <c:majorTickMark val="out"/>
        <c:minorTickMark val="none"/>
        <c:tickLblPos val="nextTo"/>
        <c:crossAx val="104235008"/>
        <c:crosses val="autoZero"/>
        <c:auto val="1"/>
        <c:lblAlgn val="ctr"/>
        <c:lblOffset val="100"/>
        <c:noMultiLvlLbl val="0"/>
      </c:catAx>
      <c:valAx>
        <c:axId val="104235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233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384213201900097E-2"/>
          <c:y val="3.5575213865126097E-2"/>
          <c:w val="0.80790798777689099"/>
          <c:h val="0.80331629818909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'demo_18_sex (2)'!$J$41</c:f>
              <c:strCache>
                <c:ptCount val="1"/>
                <c:pt idx="0">
                  <c:v>Hombre</c:v>
                </c:pt>
              </c:strCache>
            </c:strRef>
          </c:tx>
          <c:spPr>
            <a:solidFill>
              <a:srgbClr val="003893"/>
            </a:solidFill>
          </c:spPr>
          <c:invertIfNegative val="0"/>
          <c:cat>
            <c:multiLvlStrRef>
              <c:f>'demo_18_sex (2)'!$H$42:$I$47</c:f>
              <c:multiLvlStrCache>
                <c:ptCount val="6"/>
                <c:lvl>
                  <c:pt idx="0">
                    <c:v>Vive con su pareja</c:v>
                  </c:pt>
                  <c:pt idx="1">
                    <c:v>No vive con su pareja</c:v>
                  </c:pt>
                  <c:pt idx="2">
                    <c:v>Soltero</c:v>
                  </c:pt>
                  <c:pt idx="3">
                    <c:v>Vive con su pareja</c:v>
                  </c:pt>
                  <c:pt idx="4">
                    <c:v>No vive con su pareja</c:v>
                  </c:pt>
                  <c:pt idx="5">
                    <c:v>Soltero</c:v>
                  </c:pt>
                </c:lvl>
                <c:lvl>
                  <c:pt idx="0">
                    <c:v>18 a 44 </c:v>
                  </c:pt>
                  <c:pt idx="3">
                    <c:v>45 en adelante</c:v>
                  </c:pt>
                </c:lvl>
              </c:multiLvlStrCache>
            </c:multiLvlStrRef>
          </c:cat>
          <c:val>
            <c:numRef>
              <c:f>'demo_18_sex (2)'!$J$42:$J$47</c:f>
              <c:numCache>
                <c:formatCode>0.0%</c:formatCode>
                <c:ptCount val="6"/>
                <c:pt idx="0">
                  <c:v>0.52300000000000002</c:v>
                </c:pt>
                <c:pt idx="1">
                  <c:v>5.7700000000000001E-2</c:v>
                </c:pt>
                <c:pt idx="2">
                  <c:v>0.41899999999999998</c:v>
                </c:pt>
                <c:pt idx="3">
                  <c:v>0.64500000000000002</c:v>
                </c:pt>
                <c:pt idx="4">
                  <c:v>0.20200000000000001</c:v>
                </c:pt>
                <c:pt idx="5">
                  <c:v>0.153</c:v>
                </c:pt>
              </c:numCache>
            </c:numRef>
          </c:val>
        </c:ser>
        <c:ser>
          <c:idx val="1"/>
          <c:order val="1"/>
          <c:tx>
            <c:strRef>
              <c:f>'demo_18_sex (2)'!$K$41</c:f>
              <c:strCache>
                <c:ptCount val="1"/>
                <c:pt idx="0">
                  <c:v>Mujer</c:v>
                </c:pt>
              </c:strCache>
            </c:strRef>
          </c:tx>
          <c:spPr>
            <a:solidFill>
              <a:srgbClr val="D80F22"/>
            </a:solidFill>
          </c:spPr>
          <c:invertIfNegative val="0"/>
          <c:cat>
            <c:multiLvlStrRef>
              <c:f>'demo_18_sex (2)'!$H$42:$I$47</c:f>
              <c:multiLvlStrCache>
                <c:ptCount val="6"/>
                <c:lvl>
                  <c:pt idx="0">
                    <c:v>Vive con su pareja</c:v>
                  </c:pt>
                  <c:pt idx="1">
                    <c:v>No vive con su pareja</c:v>
                  </c:pt>
                  <c:pt idx="2">
                    <c:v>Soltero</c:v>
                  </c:pt>
                  <c:pt idx="3">
                    <c:v>Vive con su pareja</c:v>
                  </c:pt>
                  <c:pt idx="4">
                    <c:v>No vive con su pareja</c:v>
                  </c:pt>
                  <c:pt idx="5">
                    <c:v>Soltero</c:v>
                  </c:pt>
                </c:lvl>
                <c:lvl>
                  <c:pt idx="0">
                    <c:v>18 a 44 </c:v>
                  </c:pt>
                  <c:pt idx="3">
                    <c:v>45 en adelante</c:v>
                  </c:pt>
                </c:lvl>
              </c:multiLvlStrCache>
            </c:multiLvlStrRef>
          </c:cat>
          <c:val>
            <c:numRef>
              <c:f>'demo_18_sex (2)'!$K$42:$K$47</c:f>
              <c:numCache>
                <c:formatCode>0.0%</c:formatCode>
                <c:ptCount val="6"/>
                <c:pt idx="0">
                  <c:v>0.58199999999999996</c:v>
                </c:pt>
                <c:pt idx="1">
                  <c:v>0.10299999999999999</c:v>
                </c:pt>
                <c:pt idx="2">
                  <c:v>0.315</c:v>
                </c:pt>
                <c:pt idx="3">
                  <c:v>0.48499999999999999</c:v>
                </c:pt>
                <c:pt idx="4">
                  <c:v>0.35499999999999998</c:v>
                </c:pt>
                <c:pt idx="5">
                  <c:v>0.16</c:v>
                </c:pt>
              </c:numCache>
            </c:numRef>
          </c:val>
        </c:ser>
        <c:ser>
          <c:idx val="2"/>
          <c:order val="2"/>
          <c:tx>
            <c:strRef>
              <c:f>'demo_18_sex (2)'!$L$41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FCD116"/>
            </a:solidFill>
          </c:spPr>
          <c:invertIfNegative val="0"/>
          <c:cat>
            <c:multiLvlStrRef>
              <c:f>'demo_18_sex (2)'!$H$42:$I$47</c:f>
              <c:multiLvlStrCache>
                <c:ptCount val="6"/>
                <c:lvl>
                  <c:pt idx="0">
                    <c:v>Vive con su pareja</c:v>
                  </c:pt>
                  <c:pt idx="1">
                    <c:v>No vive con su pareja</c:v>
                  </c:pt>
                  <c:pt idx="2">
                    <c:v>Soltero</c:v>
                  </c:pt>
                  <c:pt idx="3">
                    <c:v>Vive con su pareja</c:v>
                  </c:pt>
                  <c:pt idx="4">
                    <c:v>No vive con su pareja</c:v>
                  </c:pt>
                  <c:pt idx="5">
                    <c:v>Soltero</c:v>
                  </c:pt>
                </c:lvl>
                <c:lvl>
                  <c:pt idx="0">
                    <c:v>18 a 44 </c:v>
                  </c:pt>
                  <c:pt idx="3">
                    <c:v>45 en adelante</c:v>
                  </c:pt>
                </c:lvl>
              </c:multiLvlStrCache>
            </c:multiLvlStrRef>
          </c:cat>
          <c:val>
            <c:numRef>
              <c:f>'demo_18_sex (2)'!$L$42:$L$47</c:f>
              <c:numCache>
                <c:formatCode>0.0%</c:formatCode>
                <c:ptCount val="6"/>
                <c:pt idx="0">
                  <c:v>0.55800000000000005</c:v>
                </c:pt>
                <c:pt idx="1">
                  <c:v>8.4099999999999994E-2</c:v>
                </c:pt>
                <c:pt idx="2">
                  <c:v>0.35799999999999998</c:v>
                </c:pt>
                <c:pt idx="3">
                  <c:v>0.54800000000000004</c:v>
                </c:pt>
                <c:pt idx="4">
                  <c:v>0.29499999999999998</c:v>
                </c:pt>
                <c:pt idx="5">
                  <c:v>0.158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253312"/>
        <c:axId val="104254848"/>
      </c:barChart>
      <c:catAx>
        <c:axId val="1042533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s-CO"/>
          </a:p>
        </c:txPr>
        <c:crossAx val="104254848"/>
        <c:crosses val="autoZero"/>
        <c:auto val="1"/>
        <c:lblAlgn val="ctr"/>
        <c:lblOffset val="100"/>
        <c:noMultiLvlLbl val="0"/>
      </c:catAx>
      <c:valAx>
        <c:axId val="10425484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numFmt formatCode="0.0%" sourceLinked="1"/>
        <c:majorTickMark val="out"/>
        <c:minorTickMark val="none"/>
        <c:tickLblPos val="nextTo"/>
        <c:crossAx val="1042533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4852496303440696"/>
          <c:y val="9.7923832988915202E-2"/>
          <c:w val="0.12749960545876499"/>
          <c:h val="0.177923727034998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s-CO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hogares!$C$40</c:f>
              <c:strCache>
                <c:ptCount val="1"/>
                <c:pt idx="0">
                  <c:v>Hombre</c:v>
                </c:pt>
              </c:strCache>
            </c:strRef>
          </c:tx>
          <c:spPr>
            <a:solidFill>
              <a:srgbClr val="003893"/>
            </a:solidFill>
          </c:spPr>
          <c:invertIfNegative val="0"/>
          <c:cat>
            <c:multiLvlStrRef>
              <c:f>hogares!$A$41:$B$44</c:f>
              <c:multiLvlStrCache>
                <c:ptCount val="4"/>
                <c:lvl>
                  <c:pt idx="0">
                    <c:v> Si</c:v>
                  </c:pt>
                  <c:pt idx="1">
                    <c:v> No</c:v>
                  </c:pt>
                  <c:pt idx="2">
                    <c:v> Si</c:v>
                  </c:pt>
                  <c:pt idx="3">
                    <c:v> No</c:v>
                  </c:pt>
                </c:lvl>
                <c:lvl>
                  <c:pt idx="0">
                    <c:v>7 a 11</c:v>
                  </c:pt>
                  <c:pt idx="2">
                    <c:v>12 a 17</c:v>
                  </c:pt>
                </c:lvl>
              </c:multiLvlStrCache>
            </c:multiLvlStrRef>
          </c:cat>
          <c:val>
            <c:numRef>
              <c:f>hogares!$C$41:$C$44</c:f>
              <c:numCache>
                <c:formatCode>0%</c:formatCode>
                <c:ptCount val="4"/>
                <c:pt idx="0">
                  <c:v>0.97899999999999998</c:v>
                </c:pt>
                <c:pt idx="1">
                  <c:v>2.1100000000000001E-2</c:v>
                </c:pt>
                <c:pt idx="2">
                  <c:v>0.88300000000000001</c:v>
                </c:pt>
                <c:pt idx="3">
                  <c:v>0.11700000000000001</c:v>
                </c:pt>
              </c:numCache>
            </c:numRef>
          </c:val>
        </c:ser>
        <c:ser>
          <c:idx val="1"/>
          <c:order val="1"/>
          <c:tx>
            <c:strRef>
              <c:f>hogares!$D$40</c:f>
              <c:strCache>
                <c:ptCount val="1"/>
                <c:pt idx="0">
                  <c:v>Mujer</c:v>
                </c:pt>
              </c:strCache>
            </c:strRef>
          </c:tx>
          <c:spPr>
            <a:solidFill>
              <a:srgbClr val="D80F22"/>
            </a:solidFill>
          </c:spPr>
          <c:invertIfNegative val="0"/>
          <c:cat>
            <c:multiLvlStrRef>
              <c:f>hogares!$A$41:$B$44</c:f>
              <c:multiLvlStrCache>
                <c:ptCount val="4"/>
                <c:lvl>
                  <c:pt idx="0">
                    <c:v> Si</c:v>
                  </c:pt>
                  <c:pt idx="1">
                    <c:v> No</c:v>
                  </c:pt>
                  <c:pt idx="2">
                    <c:v> Si</c:v>
                  </c:pt>
                  <c:pt idx="3">
                    <c:v> No</c:v>
                  </c:pt>
                </c:lvl>
                <c:lvl>
                  <c:pt idx="0">
                    <c:v>7 a 11</c:v>
                  </c:pt>
                  <c:pt idx="2">
                    <c:v>12 a 17</c:v>
                  </c:pt>
                </c:lvl>
              </c:multiLvlStrCache>
            </c:multiLvlStrRef>
          </c:cat>
          <c:val>
            <c:numRef>
              <c:f>hogares!$D$41:$D$44</c:f>
              <c:numCache>
                <c:formatCode>0%</c:formatCode>
                <c:ptCount val="4"/>
                <c:pt idx="0">
                  <c:v>0.97399999999999998</c:v>
                </c:pt>
                <c:pt idx="1">
                  <c:v>2.5999999999999999E-2</c:v>
                </c:pt>
                <c:pt idx="2">
                  <c:v>0.83399999999999996</c:v>
                </c:pt>
                <c:pt idx="3">
                  <c:v>0.16600000000000001</c:v>
                </c:pt>
              </c:numCache>
            </c:numRef>
          </c:val>
        </c:ser>
        <c:ser>
          <c:idx val="2"/>
          <c:order val="2"/>
          <c:tx>
            <c:strRef>
              <c:f>hogares!$E$40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FCD116"/>
            </a:solidFill>
          </c:spPr>
          <c:invertIfNegative val="0"/>
          <c:cat>
            <c:multiLvlStrRef>
              <c:f>hogares!$A$41:$B$44</c:f>
              <c:multiLvlStrCache>
                <c:ptCount val="4"/>
                <c:lvl>
                  <c:pt idx="0">
                    <c:v> Si</c:v>
                  </c:pt>
                  <c:pt idx="1">
                    <c:v> No</c:v>
                  </c:pt>
                  <c:pt idx="2">
                    <c:v> Si</c:v>
                  </c:pt>
                  <c:pt idx="3">
                    <c:v> No</c:v>
                  </c:pt>
                </c:lvl>
                <c:lvl>
                  <c:pt idx="0">
                    <c:v>7 a 11</c:v>
                  </c:pt>
                  <c:pt idx="2">
                    <c:v>12 a 17</c:v>
                  </c:pt>
                </c:lvl>
              </c:multiLvlStrCache>
            </c:multiLvlStrRef>
          </c:cat>
          <c:val>
            <c:numRef>
              <c:f>hogares!$E$41:$E$44</c:f>
              <c:numCache>
                <c:formatCode>0%</c:formatCode>
                <c:ptCount val="4"/>
                <c:pt idx="0">
                  <c:v>0.97699999999999998</c:v>
                </c:pt>
                <c:pt idx="1">
                  <c:v>2.3E-2</c:v>
                </c:pt>
                <c:pt idx="2">
                  <c:v>0.85699999999999998</c:v>
                </c:pt>
                <c:pt idx="3">
                  <c:v>0.14299999999999999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295040"/>
        <c:axId val="104300928"/>
      </c:barChart>
      <c:catAx>
        <c:axId val="1042950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s-CO"/>
          </a:p>
        </c:txPr>
        <c:crossAx val="104300928"/>
        <c:crosses val="autoZero"/>
        <c:auto val="1"/>
        <c:lblAlgn val="ctr"/>
        <c:lblOffset val="100"/>
        <c:noMultiLvlLbl val="0"/>
      </c:catAx>
      <c:valAx>
        <c:axId val="10430092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s-CO"/>
          </a:p>
        </c:txPr>
        <c:crossAx val="104295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715873374562099"/>
          <c:y val="4.7592151686718397E-2"/>
          <c:w val="0.13351323497546899"/>
          <c:h val="0.17941194357853699"/>
        </c:manualLayout>
      </c:layout>
      <c:overlay val="0"/>
      <c:txPr>
        <a:bodyPr/>
        <a:lstStyle/>
        <a:p>
          <a:pPr>
            <a:defRPr sz="1400"/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Hoja1!$J$18</c:f>
              <c:strCache>
                <c:ptCount val="1"/>
                <c:pt idx="0">
                  <c:v>Hombre</c:v>
                </c:pt>
              </c:strCache>
            </c:strRef>
          </c:tx>
          <c:spPr>
            <a:solidFill>
              <a:srgbClr val="003893"/>
            </a:solidFill>
          </c:spPr>
          <c:invertIfNegative val="0"/>
          <c:cat>
            <c:multiLvlStrRef>
              <c:f>Hoja1!$H$19:$I$23</c:f>
              <c:multiLvlStrCache>
                <c:ptCount val="5"/>
                <c:lvl>
                  <c:pt idx="0">
                    <c:v>Estudiando</c:v>
                  </c:pt>
                  <c:pt idx="1">
                    <c:v>Trabajando</c:v>
                  </c:pt>
                  <c:pt idx="2">
                    <c:v>Oficios del hogar</c:v>
                  </c:pt>
                  <c:pt idx="3">
                    <c:v>Trabajando</c:v>
                  </c:pt>
                  <c:pt idx="4">
                    <c:v>Oficios del hogar</c:v>
                  </c:pt>
                </c:lvl>
                <c:lvl>
                  <c:pt idx="0">
                    <c:v>12 a 17 años</c:v>
                  </c:pt>
                  <c:pt idx="1">
                    <c:v>18 a 44</c:v>
                  </c:pt>
                  <c:pt idx="3">
                    <c:v>45 en adelante</c:v>
                  </c:pt>
                </c:lvl>
              </c:multiLvlStrCache>
            </c:multiLvlStrRef>
          </c:cat>
          <c:val>
            <c:numRef>
              <c:f>Hoja1!$J$19:$J$23</c:f>
              <c:numCache>
                <c:formatCode>General</c:formatCode>
                <c:ptCount val="5"/>
                <c:pt idx="0">
                  <c:v>85.5</c:v>
                </c:pt>
                <c:pt idx="1">
                  <c:v>75.599999999999994</c:v>
                </c:pt>
                <c:pt idx="2">
                  <c:v>4.99</c:v>
                </c:pt>
                <c:pt idx="3">
                  <c:v>66.5</c:v>
                </c:pt>
                <c:pt idx="4">
                  <c:v>10.3</c:v>
                </c:pt>
              </c:numCache>
            </c:numRef>
          </c:val>
        </c:ser>
        <c:ser>
          <c:idx val="1"/>
          <c:order val="1"/>
          <c:tx>
            <c:strRef>
              <c:f>Hoja1!$K$18</c:f>
              <c:strCache>
                <c:ptCount val="1"/>
                <c:pt idx="0">
                  <c:v>Mujer</c:v>
                </c:pt>
              </c:strCache>
            </c:strRef>
          </c:tx>
          <c:spPr>
            <a:solidFill>
              <a:srgbClr val="D80F22"/>
            </a:solidFill>
          </c:spPr>
          <c:invertIfNegative val="0"/>
          <c:cat>
            <c:multiLvlStrRef>
              <c:f>Hoja1!$H$19:$I$23</c:f>
              <c:multiLvlStrCache>
                <c:ptCount val="5"/>
                <c:lvl>
                  <c:pt idx="0">
                    <c:v>Estudiando</c:v>
                  </c:pt>
                  <c:pt idx="1">
                    <c:v>Trabajando</c:v>
                  </c:pt>
                  <c:pt idx="2">
                    <c:v>Oficios del hogar</c:v>
                  </c:pt>
                  <c:pt idx="3">
                    <c:v>Trabajando</c:v>
                  </c:pt>
                  <c:pt idx="4">
                    <c:v>Oficios del hogar</c:v>
                  </c:pt>
                </c:lvl>
                <c:lvl>
                  <c:pt idx="0">
                    <c:v>12 a 17 años</c:v>
                  </c:pt>
                  <c:pt idx="1">
                    <c:v>18 a 44</c:v>
                  </c:pt>
                  <c:pt idx="3">
                    <c:v>45 en adelante</c:v>
                  </c:pt>
                </c:lvl>
              </c:multiLvlStrCache>
            </c:multiLvlStrRef>
          </c:cat>
          <c:val>
            <c:numRef>
              <c:f>Hoja1!$K$19:$K$23</c:f>
              <c:numCache>
                <c:formatCode>General</c:formatCode>
                <c:ptCount val="5"/>
                <c:pt idx="0">
                  <c:v>79.3</c:v>
                </c:pt>
                <c:pt idx="1">
                  <c:v>41.2</c:v>
                </c:pt>
                <c:pt idx="2">
                  <c:v>44.6</c:v>
                </c:pt>
                <c:pt idx="3">
                  <c:v>30.2</c:v>
                </c:pt>
                <c:pt idx="4">
                  <c:v>61.6</c:v>
                </c:pt>
              </c:numCache>
            </c:numRef>
          </c:val>
        </c:ser>
        <c:ser>
          <c:idx val="2"/>
          <c:order val="2"/>
          <c:tx>
            <c:strRef>
              <c:f>Hoja1!$L$18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FCD116"/>
            </a:solidFill>
          </c:spPr>
          <c:invertIfNegative val="0"/>
          <c:cat>
            <c:multiLvlStrRef>
              <c:f>Hoja1!$H$19:$I$23</c:f>
              <c:multiLvlStrCache>
                <c:ptCount val="5"/>
                <c:lvl>
                  <c:pt idx="0">
                    <c:v>Estudiando</c:v>
                  </c:pt>
                  <c:pt idx="1">
                    <c:v>Trabajando</c:v>
                  </c:pt>
                  <c:pt idx="2">
                    <c:v>Oficios del hogar</c:v>
                  </c:pt>
                  <c:pt idx="3">
                    <c:v>Trabajando</c:v>
                  </c:pt>
                  <c:pt idx="4">
                    <c:v>Oficios del hogar</c:v>
                  </c:pt>
                </c:lvl>
                <c:lvl>
                  <c:pt idx="0">
                    <c:v>12 a 17 años</c:v>
                  </c:pt>
                  <c:pt idx="1">
                    <c:v>18 a 44</c:v>
                  </c:pt>
                  <c:pt idx="3">
                    <c:v>45 en adelante</c:v>
                  </c:pt>
                </c:lvl>
              </c:multiLvlStrCache>
            </c:multiLvlStrRef>
          </c:cat>
          <c:val>
            <c:numRef>
              <c:f>Hoja1!$L$19:$L$23</c:f>
              <c:numCache>
                <c:formatCode>General</c:formatCode>
                <c:ptCount val="5"/>
                <c:pt idx="0">
                  <c:v>82.3</c:v>
                </c:pt>
                <c:pt idx="1">
                  <c:v>55.4</c:v>
                </c:pt>
                <c:pt idx="2">
                  <c:v>28.3</c:v>
                </c:pt>
                <c:pt idx="3">
                  <c:v>44.5</c:v>
                </c:pt>
                <c:pt idx="4">
                  <c:v>41.4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336256"/>
        <c:axId val="106337792"/>
      </c:barChart>
      <c:catAx>
        <c:axId val="1063362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s-CO"/>
          </a:p>
        </c:txPr>
        <c:crossAx val="106337792"/>
        <c:crosses val="autoZero"/>
        <c:auto val="1"/>
        <c:lblAlgn val="ctr"/>
        <c:lblOffset val="100"/>
        <c:noMultiLvlLbl val="0"/>
      </c:catAx>
      <c:valAx>
        <c:axId val="10633779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s-CO"/>
          </a:p>
        </c:txPr>
        <c:crossAx val="10633625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Prevalencia de cualquier trastorno mental en 12 meses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31750">
                <a:noFill/>
              </a:ln>
            </c:spPr>
          </c:dPt>
          <c:cat>
            <c:strRef>
              <c:f>Hoja1!$B$1:$G$1</c:f>
              <c:strCache>
                <c:ptCount val="6"/>
                <c:pt idx="0">
                  <c:v>Atlántico</c:v>
                </c:pt>
                <c:pt idx="1">
                  <c:v>Central</c:v>
                </c:pt>
                <c:pt idx="2">
                  <c:v>Oriental</c:v>
                </c:pt>
                <c:pt idx="3">
                  <c:v>Pacífica</c:v>
                </c:pt>
                <c:pt idx="4">
                  <c:v>Bogotá</c:v>
                </c:pt>
                <c:pt idx="5">
                  <c:v>Nacional</c:v>
                </c:pt>
              </c:strCache>
            </c:strRef>
          </c:cat>
          <c:val>
            <c:numRef>
              <c:f>Hoja1!$B$2:$G$2</c:f>
              <c:numCache>
                <c:formatCode>0.0%</c:formatCode>
                <c:ptCount val="6"/>
                <c:pt idx="0">
                  <c:v>1.9E-2</c:v>
                </c:pt>
                <c:pt idx="1">
                  <c:v>7.0999999999999994E-2</c:v>
                </c:pt>
                <c:pt idx="2">
                  <c:v>4.5999999999999999E-2</c:v>
                </c:pt>
                <c:pt idx="3">
                  <c:v>5.5E-2</c:v>
                </c:pt>
                <c:pt idx="4">
                  <c:v>0.05</c:v>
                </c:pt>
                <c:pt idx="5">
                  <c:v>4.7E-2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844096"/>
        <c:axId val="121845632"/>
      </c:barChart>
      <c:catAx>
        <c:axId val="121844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s-CO"/>
          </a:p>
        </c:txPr>
        <c:crossAx val="121845632"/>
        <c:crosses val="autoZero"/>
        <c:auto val="1"/>
        <c:lblAlgn val="ctr"/>
        <c:lblOffset val="100"/>
        <c:noMultiLvlLbl val="0"/>
      </c:catAx>
      <c:valAx>
        <c:axId val="12184563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1218440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multiLvlStrRef>
              <c:f>Niños!$C$5:$D$6</c:f>
              <c:multiLvlStrCache>
                <c:ptCount val="2"/>
                <c:lvl>
                  <c:pt idx="0">
                    <c:v>Urbano</c:v>
                  </c:pt>
                  <c:pt idx="1">
                    <c:v>Rural</c:v>
                  </c:pt>
                </c:lvl>
                <c:lvl>
                  <c:pt idx="0">
                    <c:v>Cualquier trastorno mental</c:v>
                  </c:pt>
                </c:lvl>
              </c:multiLvlStrCache>
            </c:multiLvlStrRef>
          </c:cat>
          <c:val>
            <c:numRef>
              <c:f>Niños!$E$5:$E$6</c:f>
              <c:numCache>
                <c:formatCode>General</c:formatCode>
                <c:ptCount val="2"/>
                <c:pt idx="0">
                  <c:v>5.5</c:v>
                </c:pt>
                <c:pt idx="1">
                  <c:v>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871744"/>
        <c:axId val="121885824"/>
      </c:barChart>
      <c:catAx>
        <c:axId val="121871744"/>
        <c:scaling>
          <c:orientation val="minMax"/>
        </c:scaling>
        <c:delete val="1"/>
        <c:axPos val="b"/>
        <c:majorTickMark val="none"/>
        <c:minorTickMark val="none"/>
        <c:tickLblPos val="nextTo"/>
        <c:crossAx val="121885824"/>
        <c:crosses val="autoZero"/>
        <c:auto val="1"/>
        <c:lblAlgn val="ctr"/>
        <c:lblOffset val="100"/>
        <c:noMultiLvlLbl val="0"/>
      </c:catAx>
      <c:valAx>
        <c:axId val="12188582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1871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F83FBD-03F4-CE4F-90C9-E9AB70EAFE52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5A63A5A6-3A67-134F-94D3-FD77BEEE28C9}">
      <dgm:prSet/>
      <dgm:spPr/>
      <dgm:t>
        <a:bodyPr/>
        <a:lstStyle/>
        <a:p>
          <a:pPr rtl="0"/>
          <a:r>
            <a:rPr lang="es-ES" b="1" dirty="0" smtClean="0">
              <a:latin typeface="Futura (Light)"/>
              <a:cs typeface="Futura (Light)"/>
            </a:rPr>
            <a:t>Enfoque</a:t>
          </a:r>
          <a:endParaRPr lang="es-ES" dirty="0">
            <a:latin typeface="Futura (Light)"/>
            <a:cs typeface="Futura (Light)"/>
          </a:endParaRPr>
        </a:p>
      </dgm:t>
    </dgm:pt>
    <dgm:pt modelId="{7F6BC4DE-8097-3245-BD35-3A2056C59E1D}" type="parTrans" cxnId="{2B9028D1-2EF3-4E42-8E79-E80C4C4EFCC3}">
      <dgm:prSet/>
      <dgm:spPr/>
      <dgm:t>
        <a:bodyPr/>
        <a:lstStyle/>
        <a:p>
          <a:endParaRPr lang="es-ES"/>
        </a:p>
      </dgm:t>
    </dgm:pt>
    <dgm:pt modelId="{B44EEECA-01A8-AC4F-B3E3-194229319028}" type="sibTrans" cxnId="{2B9028D1-2EF3-4E42-8E79-E80C4C4EFCC3}">
      <dgm:prSet/>
      <dgm:spPr/>
      <dgm:t>
        <a:bodyPr/>
        <a:lstStyle/>
        <a:p>
          <a:endParaRPr lang="es-ES"/>
        </a:p>
      </dgm:t>
    </dgm:pt>
    <dgm:pt modelId="{456D1444-7024-A74F-8EFB-33086149C592}">
      <dgm:prSet/>
      <dgm:spPr/>
      <dgm:t>
        <a:bodyPr/>
        <a:lstStyle/>
        <a:p>
          <a:pPr rtl="0"/>
          <a:r>
            <a:rPr lang="es-ES" dirty="0" smtClean="0">
              <a:latin typeface="Futura (Light)"/>
              <a:cs typeface="Futura (Light)"/>
            </a:rPr>
            <a:t>Estudio 1993</a:t>
          </a:r>
          <a:endParaRPr lang="es-ES" dirty="0">
            <a:latin typeface="Futura (Light)"/>
            <a:cs typeface="Futura (Light)"/>
          </a:endParaRPr>
        </a:p>
      </dgm:t>
    </dgm:pt>
    <dgm:pt modelId="{30327835-D67A-B54E-916C-1382F87E1C79}" type="parTrans" cxnId="{6EFEC9D9-EA6A-2142-AAAB-28925700307A}">
      <dgm:prSet/>
      <dgm:spPr/>
      <dgm:t>
        <a:bodyPr/>
        <a:lstStyle/>
        <a:p>
          <a:endParaRPr lang="es-ES"/>
        </a:p>
      </dgm:t>
    </dgm:pt>
    <dgm:pt modelId="{1014C4EF-21BC-6A40-8C9A-927DE5D0FF67}" type="sibTrans" cxnId="{6EFEC9D9-EA6A-2142-AAAB-28925700307A}">
      <dgm:prSet/>
      <dgm:spPr/>
      <dgm:t>
        <a:bodyPr/>
        <a:lstStyle/>
        <a:p>
          <a:endParaRPr lang="es-ES"/>
        </a:p>
      </dgm:t>
    </dgm:pt>
    <dgm:pt modelId="{D6B037B9-AC8B-BC4C-A143-A8A0EFD6D34B}">
      <dgm:prSet/>
      <dgm:spPr/>
      <dgm:t>
        <a:bodyPr/>
        <a:lstStyle/>
        <a:p>
          <a:pPr rtl="0"/>
          <a:r>
            <a:rPr lang="es-ES" dirty="0" smtClean="0">
              <a:latin typeface="Futura (Light)"/>
              <a:cs typeface="Futura (Light)"/>
            </a:rPr>
            <a:t>Problemas Mentales</a:t>
          </a:r>
          <a:endParaRPr lang="es-ES" dirty="0">
            <a:latin typeface="Futura (Light)"/>
            <a:cs typeface="Futura (Light)"/>
          </a:endParaRPr>
        </a:p>
      </dgm:t>
    </dgm:pt>
    <dgm:pt modelId="{09776831-136D-FE47-AF5D-ED5DED3B3C8C}" type="parTrans" cxnId="{A9A6BB31-E338-264D-86A4-8E2DB619C7BB}">
      <dgm:prSet/>
      <dgm:spPr/>
      <dgm:t>
        <a:bodyPr/>
        <a:lstStyle/>
        <a:p>
          <a:endParaRPr lang="es-ES"/>
        </a:p>
      </dgm:t>
    </dgm:pt>
    <dgm:pt modelId="{737349E3-4A38-E540-AC5D-DDF91AB90D9D}" type="sibTrans" cxnId="{A9A6BB31-E338-264D-86A4-8E2DB619C7BB}">
      <dgm:prSet/>
      <dgm:spPr/>
      <dgm:t>
        <a:bodyPr/>
        <a:lstStyle/>
        <a:p>
          <a:endParaRPr lang="es-ES"/>
        </a:p>
      </dgm:t>
    </dgm:pt>
    <dgm:pt modelId="{AEF4B048-67E6-B04D-B2B6-10E32FE93639}">
      <dgm:prSet/>
      <dgm:spPr/>
      <dgm:t>
        <a:bodyPr/>
        <a:lstStyle/>
        <a:p>
          <a:pPr rtl="0"/>
          <a:r>
            <a:rPr lang="es-ES" dirty="0" smtClean="0">
              <a:latin typeface="Futura (Light)"/>
              <a:cs typeface="Futura (Light)"/>
            </a:rPr>
            <a:t>Estudio 1997 (CIDI)</a:t>
          </a:r>
          <a:endParaRPr lang="es-ES" dirty="0">
            <a:latin typeface="Futura (Light)"/>
            <a:cs typeface="Futura (Light)"/>
          </a:endParaRPr>
        </a:p>
      </dgm:t>
    </dgm:pt>
    <dgm:pt modelId="{1E665F13-E365-8844-B035-369A4DE0CFEA}" type="parTrans" cxnId="{1F712DC8-002E-2B4D-A28D-31D0E6E8C100}">
      <dgm:prSet/>
      <dgm:spPr/>
      <dgm:t>
        <a:bodyPr/>
        <a:lstStyle/>
        <a:p>
          <a:endParaRPr lang="es-ES"/>
        </a:p>
      </dgm:t>
    </dgm:pt>
    <dgm:pt modelId="{033B3713-295A-9A4D-A60C-9C2902FCC21E}" type="sibTrans" cxnId="{1F712DC8-002E-2B4D-A28D-31D0E6E8C100}">
      <dgm:prSet/>
      <dgm:spPr/>
      <dgm:t>
        <a:bodyPr/>
        <a:lstStyle/>
        <a:p>
          <a:endParaRPr lang="es-ES"/>
        </a:p>
      </dgm:t>
    </dgm:pt>
    <dgm:pt modelId="{4DED5FBF-2D00-C845-8808-AAE845D35E23}">
      <dgm:prSet/>
      <dgm:spPr/>
      <dgm:t>
        <a:bodyPr/>
        <a:lstStyle/>
        <a:p>
          <a:pPr rtl="0"/>
          <a:r>
            <a:rPr lang="es-ES" dirty="0" smtClean="0">
              <a:latin typeface="Futura (Light)"/>
              <a:cs typeface="Futura (Light)"/>
            </a:rPr>
            <a:t>Trastornos Mentales</a:t>
          </a:r>
          <a:endParaRPr lang="es-ES" dirty="0">
            <a:latin typeface="Futura (Light)"/>
            <a:cs typeface="Futura (Light)"/>
          </a:endParaRPr>
        </a:p>
      </dgm:t>
    </dgm:pt>
    <dgm:pt modelId="{F20D64AB-2B1F-CC44-B23E-A684372BC1E3}" type="parTrans" cxnId="{55A9E4B0-52C0-574D-B1B0-A28249FB5C6E}">
      <dgm:prSet/>
      <dgm:spPr/>
      <dgm:t>
        <a:bodyPr/>
        <a:lstStyle/>
        <a:p>
          <a:endParaRPr lang="es-ES"/>
        </a:p>
      </dgm:t>
    </dgm:pt>
    <dgm:pt modelId="{97481A57-CF2F-894A-9DF4-66B346CA7710}" type="sibTrans" cxnId="{55A9E4B0-52C0-574D-B1B0-A28249FB5C6E}">
      <dgm:prSet/>
      <dgm:spPr/>
      <dgm:t>
        <a:bodyPr/>
        <a:lstStyle/>
        <a:p>
          <a:endParaRPr lang="es-ES"/>
        </a:p>
      </dgm:t>
    </dgm:pt>
    <dgm:pt modelId="{C812E8E1-65B7-E24C-89DA-6306AFB88713}">
      <dgm:prSet/>
      <dgm:spPr/>
      <dgm:t>
        <a:bodyPr/>
        <a:lstStyle/>
        <a:p>
          <a:pPr rtl="0"/>
          <a:r>
            <a:rPr lang="es-ES" smtClean="0">
              <a:latin typeface="Futura (Light)"/>
              <a:cs typeface="Futura (Light)"/>
            </a:rPr>
            <a:t>Estudio 2003 (CIDI)</a:t>
          </a:r>
          <a:endParaRPr lang="es-ES">
            <a:latin typeface="Futura (Light)"/>
            <a:cs typeface="Futura (Light)"/>
          </a:endParaRPr>
        </a:p>
      </dgm:t>
    </dgm:pt>
    <dgm:pt modelId="{6DE80771-E0D5-8147-AA31-650338079D1E}" type="parTrans" cxnId="{76E0C7AF-73E8-4241-9AF4-0AE3986BC403}">
      <dgm:prSet/>
      <dgm:spPr/>
      <dgm:t>
        <a:bodyPr/>
        <a:lstStyle/>
        <a:p>
          <a:endParaRPr lang="es-ES"/>
        </a:p>
      </dgm:t>
    </dgm:pt>
    <dgm:pt modelId="{4886AC2E-3D63-B74C-B8AE-53F48EB3A997}" type="sibTrans" cxnId="{76E0C7AF-73E8-4241-9AF4-0AE3986BC403}">
      <dgm:prSet/>
      <dgm:spPr/>
      <dgm:t>
        <a:bodyPr/>
        <a:lstStyle/>
        <a:p>
          <a:endParaRPr lang="es-ES"/>
        </a:p>
      </dgm:t>
    </dgm:pt>
    <dgm:pt modelId="{51B54CA3-A7C7-6D4E-9AF7-DEED6EE493D7}">
      <dgm:prSet/>
      <dgm:spPr/>
      <dgm:t>
        <a:bodyPr/>
        <a:lstStyle/>
        <a:p>
          <a:pPr rtl="0"/>
          <a:r>
            <a:rPr lang="es-ES" smtClean="0">
              <a:latin typeface="Futura (Light)"/>
              <a:cs typeface="Futura (Light)"/>
            </a:rPr>
            <a:t>Trastornos Mentales</a:t>
          </a:r>
          <a:endParaRPr lang="es-ES">
            <a:latin typeface="Futura (Light)"/>
            <a:cs typeface="Futura (Light)"/>
          </a:endParaRPr>
        </a:p>
      </dgm:t>
    </dgm:pt>
    <dgm:pt modelId="{D682855D-A5F1-6E49-B2E2-0B7AAE255E53}" type="parTrans" cxnId="{C76694DA-A14D-954A-91EB-DCB849D81145}">
      <dgm:prSet/>
      <dgm:spPr/>
      <dgm:t>
        <a:bodyPr/>
        <a:lstStyle/>
        <a:p>
          <a:endParaRPr lang="es-ES"/>
        </a:p>
      </dgm:t>
    </dgm:pt>
    <dgm:pt modelId="{D97A6053-2F40-9647-8419-8E3356572A7D}" type="sibTrans" cxnId="{C76694DA-A14D-954A-91EB-DCB849D81145}">
      <dgm:prSet/>
      <dgm:spPr/>
      <dgm:t>
        <a:bodyPr/>
        <a:lstStyle/>
        <a:p>
          <a:endParaRPr lang="es-ES"/>
        </a:p>
      </dgm:t>
    </dgm:pt>
    <dgm:pt modelId="{81A46F45-22D7-F548-8D75-F8CCAB79D638}" type="pres">
      <dgm:prSet presAssocID="{2AF83FBD-03F4-CE4F-90C9-E9AB70EAFE5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236F8D76-CE14-2147-8F65-087A494BDF54}" type="pres">
      <dgm:prSet presAssocID="{5A63A5A6-3A67-134F-94D3-FD77BEEE28C9}" presName="thickLine" presStyleLbl="alignNode1" presStyleIdx="0" presStyleCn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CO"/>
        </a:p>
      </dgm:t>
    </dgm:pt>
    <dgm:pt modelId="{639F1680-91FB-7944-8F33-F58FC45CA993}" type="pres">
      <dgm:prSet presAssocID="{5A63A5A6-3A67-134F-94D3-FD77BEEE28C9}" presName="horz1" presStyleCnt="0"/>
      <dgm:spPr/>
    </dgm:pt>
    <dgm:pt modelId="{44D6E817-2118-6940-B7AD-E06F4273E266}" type="pres">
      <dgm:prSet presAssocID="{5A63A5A6-3A67-134F-94D3-FD77BEEE28C9}" presName="tx1" presStyleLbl="revTx" presStyleIdx="0" presStyleCnt="7"/>
      <dgm:spPr/>
      <dgm:t>
        <a:bodyPr/>
        <a:lstStyle/>
        <a:p>
          <a:endParaRPr lang="es-ES"/>
        </a:p>
      </dgm:t>
    </dgm:pt>
    <dgm:pt modelId="{5A5962E2-ED88-D744-AD63-532E637E755D}" type="pres">
      <dgm:prSet presAssocID="{5A63A5A6-3A67-134F-94D3-FD77BEEE28C9}" presName="vert1" presStyleCnt="0"/>
      <dgm:spPr/>
    </dgm:pt>
    <dgm:pt modelId="{60A2EFDA-F9FE-984C-B645-4439EDBA3041}" type="pres">
      <dgm:prSet presAssocID="{456D1444-7024-A74F-8EFB-33086149C592}" presName="vertSpace2a" presStyleCnt="0"/>
      <dgm:spPr/>
    </dgm:pt>
    <dgm:pt modelId="{A1F6FD3C-9A03-7A4C-99A4-D1BBAAEC8C7C}" type="pres">
      <dgm:prSet presAssocID="{456D1444-7024-A74F-8EFB-33086149C592}" presName="horz2" presStyleCnt="0"/>
      <dgm:spPr/>
    </dgm:pt>
    <dgm:pt modelId="{19D7AC0A-434C-4D40-A50E-6AE4566B2A79}" type="pres">
      <dgm:prSet presAssocID="{456D1444-7024-A74F-8EFB-33086149C592}" presName="horzSpace2" presStyleCnt="0"/>
      <dgm:spPr/>
    </dgm:pt>
    <dgm:pt modelId="{51BD1DC4-A979-CA48-A8B0-7AF0A9661864}" type="pres">
      <dgm:prSet presAssocID="{456D1444-7024-A74F-8EFB-33086149C592}" presName="tx2" presStyleLbl="revTx" presStyleIdx="1" presStyleCnt="7"/>
      <dgm:spPr/>
      <dgm:t>
        <a:bodyPr/>
        <a:lstStyle/>
        <a:p>
          <a:endParaRPr lang="es-ES"/>
        </a:p>
      </dgm:t>
    </dgm:pt>
    <dgm:pt modelId="{98CBBEC2-FE91-3941-884F-EA57084F3E95}" type="pres">
      <dgm:prSet presAssocID="{456D1444-7024-A74F-8EFB-33086149C592}" presName="vert2" presStyleCnt="0"/>
      <dgm:spPr/>
    </dgm:pt>
    <dgm:pt modelId="{C98D1EA9-EA45-6943-A2DF-3C07D9122952}" type="pres">
      <dgm:prSet presAssocID="{D6B037B9-AC8B-BC4C-A143-A8A0EFD6D34B}" presName="horz3" presStyleCnt="0"/>
      <dgm:spPr/>
    </dgm:pt>
    <dgm:pt modelId="{70E275EE-B344-1747-8197-F74EE93A118A}" type="pres">
      <dgm:prSet presAssocID="{D6B037B9-AC8B-BC4C-A143-A8A0EFD6D34B}" presName="horzSpace3" presStyleCnt="0"/>
      <dgm:spPr/>
    </dgm:pt>
    <dgm:pt modelId="{1E2C7DBD-108C-AF41-B402-B1E953403590}" type="pres">
      <dgm:prSet presAssocID="{D6B037B9-AC8B-BC4C-A143-A8A0EFD6D34B}" presName="tx3" presStyleLbl="revTx" presStyleIdx="2" presStyleCnt="7"/>
      <dgm:spPr/>
      <dgm:t>
        <a:bodyPr/>
        <a:lstStyle/>
        <a:p>
          <a:endParaRPr lang="es-ES"/>
        </a:p>
      </dgm:t>
    </dgm:pt>
    <dgm:pt modelId="{2646F7E2-01BD-174E-9194-1D9AD4FD23FB}" type="pres">
      <dgm:prSet presAssocID="{D6B037B9-AC8B-BC4C-A143-A8A0EFD6D34B}" presName="vert3" presStyleCnt="0"/>
      <dgm:spPr/>
    </dgm:pt>
    <dgm:pt modelId="{03C4A5F8-1121-D341-834F-FDAC34CBB485}" type="pres">
      <dgm:prSet presAssocID="{456D1444-7024-A74F-8EFB-33086149C592}" presName="thinLine2b" presStyleLbl="callout" presStyleIdx="0" presStyleCnt="3"/>
      <dgm:spPr/>
    </dgm:pt>
    <dgm:pt modelId="{A15B9D6C-8E8A-CC42-BDD7-D7E63A8D23CF}" type="pres">
      <dgm:prSet presAssocID="{456D1444-7024-A74F-8EFB-33086149C592}" presName="vertSpace2b" presStyleCnt="0"/>
      <dgm:spPr/>
    </dgm:pt>
    <dgm:pt modelId="{39CE9020-02DA-D94A-9DD9-6D0408B2A167}" type="pres">
      <dgm:prSet presAssocID="{AEF4B048-67E6-B04D-B2B6-10E32FE93639}" presName="horz2" presStyleCnt="0"/>
      <dgm:spPr/>
    </dgm:pt>
    <dgm:pt modelId="{95A62745-A850-4541-8281-9A882A95EB06}" type="pres">
      <dgm:prSet presAssocID="{AEF4B048-67E6-B04D-B2B6-10E32FE93639}" presName="horzSpace2" presStyleCnt="0"/>
      <dgm:spPr/>
    </dgm:pt>
    <dgm:pt modelId="{C81948D8-D82B-AD48-A5AD-C30A34597326}" type="pres">
      <dgm:prSet presAssocID="{AEF4B048-67E6-B04D-B2B6-10E32FE93639}" presName="tx2" presStyleLbl="revTx" presStyleIdx="3" presStyleCnt="7"/>
      <dgm:spPr/>
      <dgm:t>
        <a:bodyPr/>
        <a:lstStyle/>
        <a:p>
          <a:endParaRPr lang="es-ES"/>
        </a:p>
      </dgm:t>
    </dgm:pt>
    <dgm:pt modelId="{228AFF2E-EDFC-6D40-9304-6CF06E78C617}" type="pres">
      <dgm:prSet presAssocID="{AEF4B048-67E6-B04D-B2B6-10E32FE93639}" presName="vert2" presStyleCnt="0"/>
      <dgm:spPr/>
    </dgm:pt>
    <dgm:pt modelId="{0FF3420C-C12A-E34F-A3D5-0B589937E69C}" type="pres">
      <dgm:prSet presAssocID="{4DED5FBF-2D00-C845-8808-AAE845D35E23}" presName="horz3" presStyleCnt="0"/>
      <dgm:spPr/>
    </dgm:pt>
    <dgm:pt modelId="{74FCF064-3A7E-2C46-B0D5-E7F1A619DB46}" type="pres">
      <dgm:prSet presAssocID="{4DED5FBF-2D00-C845-8808-AAE845D35E23}" presName="horzSpace3" presStyleCnt="0"/>
      <dgm:spPr/>
    </dgm:pt>
    <dgm:pt modelId="{D1958F98-3035-3E4A-A1DF-B5C716BD4E13}" type="pres">
      <dgm:prSet presAssocID="{4DED5FBF-2D00-C845-8808-AAE845D35E23}" presName="tx3" presStyleLbl="revTx" presStyleIdx="4" presStyleCnt="7"/>
      <dgm:spPr/>
      <dgm:t>
        <a:bodyPr/>
        <a:lstStyle/>
        <a:p>
          <a:endParaRPr lang="es-ES"/>
        </a:p>
      </dgm:t>
    </dgm:pt>
    <dgm:pt modelId="{B1600C2F-0187-BA43-B1D0-58ACBC4D6CCC}" type="pres">
      <dgm:prSet presAssocID="{4DED5FBF-2D00-C845-8808-AAE845D35E23}" presName="vert3" presStyleCnt="0"/>
      <dgm:spPr/>
    </dgm:pt>
    <dgm:pt modelId="{2821BEA6-7F16-9740-9338-E1299EA9B552}" type="pres">
      <dgm:prSet presAssocID="{AEF4B048-67E6-B04D-B2B6-10E32FE93639}" presName="thinLine2b" presStyleLbl="callout" presStyleIdx="1" presStyleCnt="3"/>
      <dgm:spPr/>
    </dgm:pt>
    <dgm:pt modelId="{28751D09-4DE9-594A-8DA1-E8C57B650843}" type="pres">
      <dgm:prSet presAssocID="{AEF4B048-67E6-B04D-B2B6-10E32FE93639}" presName="vertSpace2b" presStyleCnt="0"/>
      <dgm:spPr/>
    </dgm:pt>
    <dgm:pt modelId="{F2C77BE2-4232-6B49-9BCA-79515162AD5D}" type="pres">
      <dgm:prSet presAssocID="{C812E8E1-65B7-E24C-89DA-6306AFB88713}" presName="horz2" presStyleCnt="0"/>
      <dgm:spPr/>
    </dgm:pt>
    <dgm:pt modelId="{A4EFB6D3-4249-7A40-A194-55913BA6E6B1}" type="pres">
      <dgm:prSet presAssocID="{C812E8E1-65B7-E24C-89DA-6306AFB88713}" presName="horzSpace2" presStyleCnt="0"/>
      <dgm:spPr/>
    </dgm:pt>
    <dgm:pt modelId="{CC412020-8A63-AA4E-BEF3-C9E258281DC7}" type="pres">
      <dgm:prSet presAssocID="{C812E8E1-65B7-E24C-89DA-6306AFB88713}" presName="tx2" presStyleLbl="revTx" presStyleIdx="5" presStyleCnt="7"/>
      <dgm:spPr/>
      <dgm:t>
        <a:bodyPr/>
        <a:lstStyle/>
        <a:p>
          <a:endParaRPr lang="es-ES"/>
        </a:p>
      </dgm:t>
    </dgm:pt>
    <dgm:pt modelId="{25077235-8B24-C848-92B7-D8E32EF68A54}" type="pres">
      <dgm:prSet presAssocID="{C812E8E1-65B7-E24C-89DA-6306AFB88713}" presName="vert2" presStyleCnt="0"/>
      <dgm:spPr/>
    </dgm:pt>
    <dgm:pt modelId="{726F1D81-85F9-3A43-ACDC-191B7319EB17}" type="pres">
      <dgm:prSet presAssocID="{51B54CA3-A7C7-6D4E-9AF7-DEED6EE493D7}" presName="horz3" presStyleCnt="0"/>
      <dgm:spPr/>
    </dgm:pt>
    <dgm:pt modelId="{F1D651B5-C636-BB4E-AD34-0085991D74AC}" type="pres">
      <dgm:prSet presAssocID="{51B54CA3-A7C7-6D4E-9AF7-DEED6EE493D7}" presName="horzSpace3" presStyleCnt="0"/>
      <dgm:spPr/>
    </dgm:pt>
    <dgm:pt modelId="{28ABF464-B714-6C4E-818F-803DCF1ED7D4}" type="pres">
      <dgm:prSet presAssocID="{51B54CA3-A7C7-6D4E-9AF7-DEED6EE493D7}" presName="tx3" presStyleLbl="revTx" presStyleIdx="6" presStyleCnt="7"/>
      <dgm:spPr/>
      <dgm:t>
        <a:bodyPr/>
        <a:lstStyle/>
        <a:p>
          <a:endParaRPr lang="es-ES"/>
        </a:p>
      </dgm:t>
    </dgm:pt>
    <dgm:pt modelId="{14BE1E26-C1C7-DC46-AAE0-778BE233497B}" type="pres">
      <dgm:prSet presAssocID="{51B54CA3-A7C7-6D4E-9AF7-DEED6EE493D7}" presName="vert3" presStyleCnt="0"/>
      <dgm:spPr/>
    </dgm:pt>
    <dgm:pt modelId="{C0410736-7E42-014F-B275-41D3F276FE05}" type="pres">
      <dgm:prSet presAssocID="{C812E8E1-65B7-E24C-89DA-6306AFB88713}" presName="thinLine2b" presStyleLbl="callout" presStyleIdx="2" presStyleCnt="3"/>
      <dgm:spPr/>
    </dgm:pt>
    <dgm:pt modelId="{FC17FAB5-43F4-494C-845F-000BBD9F49A9}" type="pres">
      <dgm:prSet presAssocID="{C812E8E1-65B7-E24C-89DA-6306AFB88713}" presName="vertSpace2b" presStyleCnt="0"/>
      <dgm:spPr/>
    </dgm:pt>
  </dgm:ptLst>
  <dgm:cxnLst>
    <dgm:cxn modelId="{A351CF4E-F163-4849-882B-C4E7AFA0F2DC}" type="presOf" srcId="{AEF4B048-67E6-B04D-B2B6-10E32FE93639}" destId="{C81948D8-D82B-AD48-A5AD-C30A34597326}" srcOrd="0" destOrd="0" presId="urn:microsoft.com/office/officeart/2008/layout/LinedList"/>
    <dgm:cxn modelId="{DB8AD818-99B1-47F6-8389-315FF3D5206B}" type="presOf" srcId="{456D1444-7024-A74F-8EFB-33086149C592}" destId="{51BD1DC4-A979-CA48-A8B0-7AF0A9661864}" srcOrd="0" destOrd="0" presId="urn:microsoft.com/office/officeart/2008/layout/LinedList"/>
    <dgm:cxn modelId="{C76694DA-A14D-954A-91EB-DCB849D81145}" srcId="{C812E8E1-65B7-E24C-89DA-6306AFB88713}" destId="{51B54CA3-A7C7-6D4E-9AF7-DEED6EE493D7}" srcOrd="0" destOrd="0" parTransId="{D682855D-A5F1-6E49-B2E2-0B7AAE255E53}" sibTransId="{D97A6053-2F40-9647-8419-8E3356572A7D}"/>
    <dgm:cxn modelId="{A9A6BB31-E338-264D-86A4-8E2DB619C7BB}" srcId="{456D1444-7024-A74F-8EFB-33086149C592}" destId="{D6B037B9-AC8B-BC4C-A143-A8A0EFD6D34B}" srcOrd="0" destOrd="0" parTransId="{09776831-136D-FE47-AF5D-ED5DED3B3C8C}" sibTransId="{737349E3-4A38-E540-AC5D-DDF91AB90D9D}"/>
    <dgm:cxn modelId="{1F712DC8-002E-2B4D-A28D-31D0E6E8C100}" srcId="{5A63A5A6-3A67-134F-94D3-FD77BEEE28C9}" destId="{AEF4B048-67E6-B04D-B2B6-10E32FE93639}" srcOrd="1" destOrd="0" parTransId="{1E665F13-E365-8844-B035-369A4DE0CFEA}" sibTransId="{033B3713-295A-9A4D-A60C-9C2902FCC21E}"/>
    <dgm:cxn modelId="{55A9E4B0-52C0-574D-B1B0-A28249FB5C6E}" srcId="{AEF4B048-67E6-B04D-B2B6-10E32FE93639}" destId="{4DED5FBF-2D00-C845-8808-AAE845D35E23}" srcOrd="0" destOrd="0" parTransId="{F20D64AB-2B1F-CC44-B23E-A684372BC1E3}" sibTransId="{97481A57-CF2F-894A-9DF4-66B346CA7710}"/>
    <dgm:cxn modelId="{6EFEC9D9-EA6A-2142-AAAB-28925700307A}" srcId="{5A63A5A6-3A67-134F-94D3-FD77BEEE28C9}" destId="{456D1444-7024-A74F-8EFB-33086149C592}" srcOrd="0" destOrd="0" parTransId="{30327835-D67A-B54E-916C-1382F87E1C79}" sibTransId="{1014C4EF-21BC-6A40-8C9A-927DE5D0FF67}"/>
    <dgm:cxn modelId="{E8B9128D-727A-4E83-BF8E-37A8D1D04894}" type="presOf" srcId="{4DED5FBF-2D00-C845-8808-AAE845D35E23}" destId="{D1958F98-3035-3E4A-A1DF-B5C716BD4E13}" srcOrd="0" destOrd="0" presId="urn:microsoft.com/office/officeart/2008/layout/LinedList"/>
    <dgm:cxn modelId="{E18EB77F-F89D-4C94-869E-CFB2B8A0EA65}" type="presOf" srcId="{C812E8E1-65B7-E24C-89DA-6306AFB88713}" destId="{CC412020-8A63-AA4E-BEF3-C9E258281DC7}" srcOrd="0" destOrd="0" presId="urn:microsoft.com/office/officeart/2008/layout/LinedList"/>
    <dgm:cxn modelId="{0B7C1370-083C-4D9A-9D77-3516E7650478}" type="presOf" srcId="{5A63A5A6-3A67-134F-94D3-FD77BEEE28C9}" destId="{44D6E817-2118-6940-B7AD-E06F4273E266}" srcOrd="0" destOrd="0" presId="urn:microsoft.com/office/officeart/2008/layout/LinedList"/>
    <dgm:cxn modelId="{2B9028D1-2EF3-4E42-8E79-E80C4C4EFCC3}" srcId="{2AF83FBD-03F4-CE4F-90C9-E9AB70EAFE52}" destId="{5A63A5A6-3A67-134F-94D3-FD77BEEE28C9}" srcOrd="0" destOrd="0" parTransId="{7F6BC4DE-8097-3245-BD35-3A2056C59E1D}" sibTransId="{B44EEECA-01A8-AC4F-B3E3-194229319028}"/>
    <dgm:cxn modelId="{D9C3D993-33E6-4D06-917E-A5937AB752D7}" type="presOf" srcId="{51B54CA3-A7C7-6D4E-9AF7-DEED6EE493D7}" destId="{28ABF464-B714-6C4E-818F-803DCF1ED7D4}" srcOrd="0" destOrd="0" presId="urn:microsoft.com/office/officeart/2008/layout/LinedList"/>
    <dgm:cxn modelId="{D8A93952-0EB4-40F0-A06E-7D7D5B43BA11}" type="presOf" srcId="{D6B037B9-AC8B-BC4C-A143-A8A0EFD6D34B}" destId="{1E2C7DBD-108C-AF41-B402-B1E953403590}" srcOrd="0" destOrd="0" presId="urn:microsoft.com/office/officeart/2008/layout/LinedList"/>
    <dgm:cxn modelId="{76E0C7AF-73E8-4241-9AF4-0AE3986BC403}" srcId="{5A63A5A6-3A67-134F-94D3-FD77BEEE28C9}" destId="{C812E8E1-65B7-E24C-89DA-6306AFB88713}" srcOrd="2" destOrd="0" parTransId="{6DE80771-E0D5-8147-AA31-650338079D1E}" sibTransId="{4886AC2E-3D63-B74C-B8AE-53F48EB3A997}"/>
    <dgm:cxn modelId="{561E87CB-2D31-4AEC-B3DE-214C53A42E7B}" type="presOf" srcId="{2AF83FBD-03F4-CE4F-90C9-E9AB70EAFE52}" destId="{81A46F45-22D7-F548-8D75-F8CCAB79D638}" srcOrd="0" destOrd="0" presId="urn:microsoft.com/office/officeart/2008/layout/LinedList"/>
    <dgm:cxn modelId="{E66CCD98-0FB5-43A5-B05A-56299391B689}" type="presParOf" srcId="{81A46F45-22D7-F548-8D75-F8CCAB79D638}" destId="{236F8D76-CE14-2147-8F65-087A494BDF54}" srcOrd="0" destOrd="0" presId="urn:microsoft.com/office/officeart/2008/layout/LinedList"/>
    <dgm:cxn modelId="{513B44CF-DA96-4430-8FC7-72421CAC58B0}" type="presParOf" srcId="{81A46F45-22D7-F548-8D75-F8CCAB79D638}" destId="{639F1680-91FB-7944-8F33-F58FC45CA993}" srcOrd="1" destOrd="0" presId="urn:microsoft.com/office/officeart/2008/layout/LinedList"/>
    <dgm:cxn modelId="{BA9B95C3-8115-4F82-9CEE-5E458A456613}" type="presParOf" srcId="{639F1680-91FB-7944-8F33-F58FC45CA993}" destId="{44D6E817-2118-6940-B7AD-E06F4273E266}" srcOrd="0" destOrd="0" presId="urn:microsoft.com/office/officeart/2008/layout/LinedList"/>
    <dgm:cxn modelId="{7772997E-1E36-4A33-92E1-166FC78017E6}" type="presParOf" srcId="{639F1680-91FB-7944-8F33-F58FC45CA993}" destId="{5A5962E2-ED88-D744-AD63-532E637E755D}" srcOrd="1" destOrd="0" presId="urn:microsoft.com/office/officeart/2008/layout/LinedList"/>
    <dgm:cxn modelId="{DD572F08-C213-4665-ADFB-053131E874EE}" type="presParOf" srcId="{5A5962E2-ED88-D744-AD63-532E637E755D}" destId="{60A2EFDA-F9FE-984C-B645-4439EDBA3041}" srcOrd="0" destOrd="0" presId="urn:microsoft.com/office/officeart/2008/layout/LinedList"/>
    <dgm:cxn modelId="{47F90332-B9AE-453D-AE3D-200D9F565C54}" type="presParOf" srcId="{5A5962E2-ED88-D744-AD63-532E637E755D}" destId="{A1F6FD3C-9A03-7A4C-99A4-D1BBAAEC8C7C}" srcOrd="1" destOrd="0" presId="urn:microsoft.com/office/officeart/2008/layout/LinedList"/>
    <dgm:cxn modelId="{46FC9F86-430C-4693-A813-4DEC68685EA2}" type="presParOf" srcId="{A1F6FD3C-9A03-7A4C-99A4-D1BBAAEC8C7C}" destId="{19D7AC0A-434C-4D40-A50E-6AE4566B2A79}" srcOrd="0" destOrd="0" presId="urn:microsoft.com/office/officeart/2008/layout/LinedList"/>
    <dgm:cxn modelId="{5E487905-4363-4B2C-BAF0-328FCC1A493A}" type="presParOf" srcId="{A1F6FD3C-9A03-7A4C-99A4-D1BBAAEC8C7C}" destId="{51BD1DC4-A979-CA48-A8B0-7AF0A9661864}" srcOrd="1" destOrd="0" presId="urn:microsoft.com/office/officeart/2008/layout/LinedList"/>
    <dgm:cxn modelId="{BD3C2804-8157-40E4-8867-02152FAFA33A}" type="presParOf" srcId="{A1F6FD3C-9A03-7A4C-99A4-D1BBAAEC8C7C}" destId="{98CBBEC2-FE91-3941-884F-EA57084F3E95}" srcOrd="2" destOrd="0" presId="urn:microsoft.com/office/officeart/2008/layout/LinedList"/>
    <dgm:cxn modelId="{92EE5521-C352-4846-B4E3-1EC850BC2D76}" type="presParOf" srcId="{98CBBEC2-FE91-3941-884F-EA57084F3E95}" destId="{C98D1EA9-EA45-6943-A2DF-3C07D9122952}" srcOrd="0" destOrd="0" presId="urn:microsoft.com/office/officeart/2008/layout/LinedList"/>
    <dgm:cxn modelId="{732D28D6-59F0-43B5-9D4A-985432175F54}" type="presParOf" srcId="{C98D1EA9-EA45-6943-A2DF-3C07D9122952}" destId="{70E275EE-B344-1747-8197-F74EE93A118A}" srcOrd="0" destOrd="0" presId="urn:microsoft.com/office/officeart/2008/layout/LinedList"/>
    <dgm:cxn modelId="{0CE7A36B-4632-4688-B3A3-FA96EF59CC40}" type="presParOf" srcId="{C98D1EA9-EA45-6943-A2DF-3C07D9122952}" destId="{1E2C7DBD-108C-AF41-B402-B1E953403590}" srcOrd="1" destOrd="0" presId="urn:microsoft.com/office/officeart/2008/layout/LinedList"/>
    <dgm:cxn modelId="{C6543FA4-FFA4-4F7B-B9C7-BA190D231BA7}" type="presParOf" srcId="{C98D1EA9-EA45-6943-A2DF-3C07D9122952}" destId="{2646F7E2-01BD-174E-9194-1D9AD4FD23FB}" srcOrd="2" destOrd="0" presId="urn:microsoft.com/office/officeart/2008/layout/LinedList"/>
    <dgm:cxn modelId="{FFA2B23F-9C22-4441-B586-D33FCC6FB0F8}" type="presParOf" srcId="{5A5962E2-ED88-D744-AD63-532E637E755D}" destId="{03C4A5F8-1121-D341-834F-FDAC34CBB485}" srcOrd="2" destOrd="0" presId="urn:microsoft.com/office/officeart/2008/layout/LinedList"/>
    <dgm:cxn modelId="{2317FAD5-4A93-4530-8FEF-46F32F0F3B58}" type="presParOf" srcId="{5A5962E2-ED88-D744-AD63-532E637E755D}" destId="{A15B9D6C-8E8A-CC42-BDD7-D7E63A8D23CF}" srcOrd="3" destOrd="0" presId="urn:microsoft.com/office/officeart/2008/layout/LinedList"/>
    <dgm:cxn modelId="{218F5A9C-C8DF-468B-A283-1C311DA60692}" type="presParOf" srcId="{5A5962E2-ED88-D744-AD63-532E637E755D}" destId="{39CE9020-02DA-D94A-9DD9-6D0408B2A167}" srcOrd="4" destOrd="0" presId="urn:microsoft.com/office/officeart/2008/layout/LinedList"/>
    <dgm:cxn modelId="{C7F5CF65-248A-4D52-8240-FF8F6E7BA534}" type="presParOf" srcId="{39CE9020-02DA-D94A-9DD9-6D0408B2A167}" destId="{95A62745-A850-4541-8281-9A882A95EB06}" srcOrd="0" destOrd="0" presId="urn:microsoft.com/office/officeart/2008/layout/LinedList"/>
    <dgm:cxn modelId="{16FA2599-3FEA-41E0-86A6-CB164514B9B8}" type="presParOf" srcId="{39CE9020-02DA-D94A-9DD9-6D0408B2A167}" destId="{C81948D8-D82B-AD48-A5AD-C30A34597326}" srcOrd="1" destOrd="0" presId="urn:microsoft.com/office/officeart/2008/layout/LinedList"/>
    <dgm:cxn modelId="{421AAC47-99A6-4D12-95A1-85862E4354B6}" type="presParOf" srcId="{39CE9020-02DA-D94A-9DD9-6D0408B2A167}" destId="{228AFF2E-EDFC-6D40-9304-6CF06E78C617}" srcOrd="2" destOrd="0" presId="urn:microsoft.com/office/officeart/2008/layout/LinedList"/>
    <dgm:cxn modelId="{9B43285D-9352-4D62-A796-4F7E82D96D0C}" type="presParOf" srcId="{228AFF2E-EDFC-6D40-9304-6CF06E78C617}" destId="{0FF3420C-C12A-E34F-A3D5-0B589937E69C}" srcOrd="0" destOrd="0" presId="urn:microsoft.com/office/officeart/2008/layout/LinedList"/>
    <dgm:cxn modelId="{5E30B457-CBD9-4DD6-B2CA-0D97B7FAAB2F}" type="presParOf" srcId="{0FF3420C-C12A-E34F-A3D5-0B589937E69C}" destId="{74FCF064-3A7E-2C46-B0D5-E7F1A619DB46}" srcOrd="0" destOrd="0" presId="urn:microsoft.com/office/officeart/2008/layout/LinedList"/>
    <dgm:cxn modelId="{56865A07-608E-4CAC-B6CF-583CD6737526}" type="presParOf" srcId="{0FF3420C-C12A-E34F-A3D5-0B589937E69C}" destId="{D1958F98-3035-3E4A-A1DF-B5C716BD4E13}" srcOrd="1" destOrd="0" presId="urn:microsoft.com/office/officeart/2008/layout/LinedList"/>
    <dgm:cxn modelId="{3D0B2D57-9A92-4263-B58A-9E1F08DA5D31}" type="presParOf" srcId="{0FF3420C-C12A-E34F-A3D5-0B589937E69C}" destId="{B1600C2F-0187-BA43-B1D0-58ACBC4D6CCC}" srcOrd="2" destOrd="0" presId="urn:microsoft.com/office/officeart/2008/layout/LinedList"/>
    <dgm:cxn modelId="{732689F1-C4CD-4817-8661-4B484FB9C1AC}" type="presParOf" srcId="{5A5962E2-ED88-D744-AD63-532E637E755D}" destId="{2821BEA6-7F16-9740-9338-E1299EA9B552}" srcOrd="5" destOrd="0" presId="urn:microsoft.com/office/officeart/2008/layout/LinedList"/>
    <dgm:cxn modelId="{2B8E67E8-D820-4C90-86EA-0492DDC683E7}" type="presParOf" srcId="{5A5962E2-ED88-D744-AD63-532E637E755D}" destId="{28751D09-4DE9-594A-8DA1-E8C57B650843}" srcOrd="6" destOrd="0" presId="urn:microsoft.com/office/officeart/2008/layout/LinedList"/>
    <dgm:cxn modelId="{6578670B-3AC6-4CFD-98F6-89601D4C72C7}" type="presParOf" srcId="{5A5962E2-ED88-D744-AD63-532E637E755D}" destId="{F2C77BE2-4232-6B49-9BCA-79515162AD5D}" srcOrd="7" destOrd="0" presId="urn:microsoft.com/office/officeart/2008/layout/LinedList"/>
    <dgm:cxn modelId="{A4F076E0-FF4A-41F1-8B05-C143099D63AF}" type="presParOf" srcId="{F2C77BE2-4232-6B49-9BCA-79515162AD5D}" destId="{A4EFB6D3-4249-7A40-A194-55913BA6E6B1}" srcOrd="0" destOrd="0" presId="urn:microsoft.com/office/officeart/2008/layout/LinedList"/>
    <dgm:cxn modelId="{9694B8D1-0D97-4147-98B7-1201C3549B44}" type="presParOf" srcId="{F2C77BE2-4232-6B49-9BCA-79515162AD5D}" destId="{CC412020-8A63-AA4E-BEF3-C9E258281DC7}" srcOrd="1" destOrd="0" presId="urn:microsoft.com/office/officeart/2008/layout/LinedList"/>
    <dgm:cxn modelId="{39B1B693-7982-4D1B-94F2-479C79D0CDB6}" type="presParOf" srcId="{F2C77BE2-4232-6B49-9BCA-79515162AD5D}" destId="{25077235-8B24-C848-92B7-D8E32EF68A54}" srcOrd="2" destOrd="0" presId="urn:microsoft.com/office/officeart/2008/layout/LinedList"/>
    <dgm:cxn modelId="{83C8EBAD-412B-4D22-A80F-950BB2A4D2E7}" type="presParOf" srcId="{25077235-8B24-C848-92B7-D8E32EF68A54}" destId="{726F1D81-85F9-3A43-ACDC-191B7319EB17}" srcOrd="0" destOrd="0" presId="urn:microsoft.com/office/officeart/2008/layout/LinedList"/>
    <dgm:cxn modelId="{C03D664B-1CCC-46F0-8D85-A48EA2163BF8}" type="presParOf" srcId="{726F1D81-85F9-3A43-ACDC-191B7319EB17}" destId="{F1D651B5-C636-BB4E-AD34-0085991D74AC}" srcOrd="0" destOrd="0" presId="urn:microsoft.com/office/officeart/2008/layout/LinedList"/>
    <dgm:cxn modelId="{F54C4C5E-6A60-4DAF-82AE-8B3CD2EA9EA0}" type="presParOf" srcId="{726F1D81-85F9-3A43-ACDC-191B7319EB17}" destId="{28ABF464-B714-6C4E-818F-803DCF1ED7D4}" srcOrd="1" destOrd="0" presId="urn:microsoft.com/office/officeart/2008/layout/LinedList"/>
    <dgm:cxn modelId="{F8068A3C-2566-4AA6-AA64-B1BA57BF8623}" type="presParOf" srcId="{726F1D81-85F9-3A43-ACDC-191B7319EB17}" destId="{14BE1E26-C1C7-DC46-AAE0-778BE233497B}" srcOrd="2" destOrd="0" presId="urn:microsoft.com/office/officeart/2008/layout/LinedList"/>
    <dgm:cxn modelId="{3458BE3B-CC7B-4AF5-9089-78C4B97BAF05}" type="presParOf" srcId="{5A5962E2-ED88-D744-AD63-532E637E755D}" destId="{C0410736-7E42-014F-B275-41D3F276FE05}" srcOrd="8" destOrd="0" presId="urn:microsoft.com/office/officeart/2008/layout/LinedList"/>
    <dgm:cxn modelId="{AAED2ACB-2348-4C64-BCD7-3D3FE9F26C6D}" type="presParOf" srcId="{5A5962E2-ED88-D744-AD63-532E637E755D}" destId="{FC17FAB5-43F4-494C-845F-000BBD9F49A9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60C9AB-FB07-9B44-B65A-1CED61D46B3A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ACEBB4E-7F2B-F042-A1BB-65EB59744E8E}">
      <dgm:prSet custT="1"/>
      <dgm:spPr/>
      <dgm:t>
        <a:bodyPr/>
        <a:lstStyle/>
        <a:p>
          <a:pPr rtl="0"/>
          <a:r>
            <a:rPr lang="es-CO" sz="1800" b="1" u="none" dirty="0" smtClean="0">
              <a:latin typeface="Futura (Light)"/>
              <a:cs typeface="Futura (Light)"/>
            </a:rPr>
            <a:t>Tipo de Estudio </a:t>
          </a:r>
          <a:endParaRPr lang="es-CO" sz="1800" b="1" u="none" dirty="0">
            <a:latin typeface="Futura (Light)"/>
            <a:cs typeface="Futura (Light)"/>
          </a:endParaRPr>
        </a:p>
      </dgm:t>
    </dgm:pt>
    <dgm:pt modelId="{0A7328EF-E33D-9442-92C3-F3CBFBB9FB19}" type="parTrans" cxnId="{AC0D235F-3260-8844-8584-286F022EAF4E}">
      <dgm:prSet/>
      <dgm:spPr/>
      <dgm:t>
        <a:bodyPr/>
        <a:lstStyle/>
        <a:p>
          <a:endParaRPr lang="es-ES">
            <a:latin typeface="Futura (Light)"/>
            <a:cs typeface="Futura (Light)"/>
          </a:endParaRPr>
        </a:p>
      </dgm:t>
    </dgm:pt>
    <dgm:pt modelId="{035D973E-08DC-B34B-835F-9E9CD3445444}" type="sibTrans" cxnId="{AC0D235F-3260-8844-8584-286F022EAF4E}">
      <dgm:prSet/>
      <dgm:spPr/>
      <dgm:t>
        <a:bodyPr/>
        <a:lstStyle/>
        <a:p>
          <a:endParaRPr lang="es-ES">
            <a:latin typeface="Futura (Light)"/>
            <a:cs typeface="Futura (Light)"/>
          </a:endParaRPr>
        </a:p>
      </dgm:t>
    </dgm:pt>
    <dgm:pt modelId="{45C55E45-7517-CD42-BAD4-75E2895F608C}">
      <dgm:prSet custT="1"/>
      <dgm:spPr/>
      <dgm:t>
        <a:bodyPr/>
        <a:lstStyle/>
        <a:p>
          <a:pPr algn="just" rtl="0"/>
          <a:r>
            <a:rPr lang="es-CO" sz="2400" dirty="0" smtClean="0">
              <a:latin typeface="Futura (Light)"/>
              <a:cs typeface="Futura (Light)"/>
            </a:rPr>
            <a:t>Estudio observacional descriptivo de corte transversal a nivel Nacional. Representatividad nacional y regional.(</a:t>
          </a:r>
          <a:r>
            <a:rPr lang="es-CO" sz="2400" dirty="0" smtClean="0"/>
            <a:t>Regiones: Central, Oriental, Atlántica, Pacífica y Bogotá)</a:t>
          </a:r>
          <a:endParaRPr lang="es-CO" sz="2400" dirty="0">
            <a:latin typeface="Futura (Light)"/>
            <a:cs typeface="Futura (Light)"/>
          </a:endParaRPr>
        </a:p>
      </dgm:t>
    </dgm:pt>
    <dgm:pt modelId="{4F5DA915-6F58-284E-A7B6-157F4082B94C}" type="parTrans" cxnId="{09019622-57EE-A54D-8512-0431EF4DCA06}">
      <dgm:prSet/>
      <dgm:spPr/>
      <dgm:t>
        <a:bodyPr/>
        <a:lstStyle/>
        <a:p>
          <a:endParaRPr lang="es-ES">
            <a:latin typeface="Futura (Light)"/>
            <a:cs typeface="Futura (Light)"/>
          </a:endParaRPr>
        </a:p>
      </dgm:t>
    </dgm:pt>
    <dgm:pt modelId="{1068BAE6-D6DB-CC4C-A672-CEE421C0A669}" type="sibTrans" cxnId="{09019622-57EE-A54D-8512-0431EF4DCA06}">
      <dgm:prSet/>
      <dgm:spPr/>
      <dgm:t>
        <a:bodyPr/>
        <a:lstStyle/>
        <a:p>
          <a:endParaRPr lang="es-ES">
            <a:latin typeface="Futura (Light)"/>
            <a:cs typeface="Futura (Light)"/>
          </a:endParaRPr>
        </a:p>
      </dgm:t>
    </dgm:pt>
    <dgm:pt modelId="{37B64A65-7898-BA49-8C05-6DCBD1F1B204}">
      <dgm:prSet custT="1"/>
      <dgm:spPr/>
      <dgm:t>
        <a:bodyPr/>
        <a:lstStyle/>
        <a:p>
          <a:pPr algn="ctr" rtl="0"/>
          <a:r>
            <a:rPr lang="es-CO" sz="2000" dirty="0" smtClean="0">
              <a:latin typeface="Futura (Light)"/>
              <a:cs typeface="Futura (Light)"/>
            </a:rPr>
            <a:t>Población civil residente en el área  urbana y rural</a:t>
          </a:r>
          <a:endParaRPr lang="es-CO" sz="2000" dirty="0">
            <a:latin typeface="Futura (Light)"/>
            <a:cs typeface="Futura (Light)"/>
          </a:endParaRPr>
        </a:p>
      </dgm:t>
    </dgm:pt>
    <dgm:pt modelId="{3E6DBCE9-056B-A747-95B0-A2CFA7610665}" type="parTrans" cxnId="{795455CF-6D89-5045-A218-08DE455A9A1B}">
      <dgm:prSet/>
      <dgm:spPr/>
      <dgm:t>
        <a:bodyPr/>
        <a:lstStyle/>
        <a:p>
          <a:endParaRPr lang="es-ES">
            <a:latin typeface="Futura (Light)"/>
            <a:cs typeface="Futura (Light)"/>
          </a:endParaRPr>
        </a:p>
      </dgm:t>
    </dgm:pt>
    <dgm:pt modelId="{D77F7FBD-414C-194D-A17F-DD48976708EB}" type="sibTrans" cxnId="{795455CF-6D89-5045-A218-08DE455A9A1B}">
      <dgm:prSet/>
      <dgm:spPr/>
      <dgm:t>
        <a:bodyPr/>
        <a:lstStyle/>
        <a:p>
          <a:endParaRPr lang="es-ES">
            <a:latin typeface="Futura (Light)"/>
            <a:cs typeface="Futura (Light)"/>
          </a:endParaRPr>
        </a:p>
      </dgm:t>
    </dgm:pt>
    <dgm:pt modelId="{90FF85A3-876F-7D46-B56A-C801ACEEDF0A}">
      <dgm:prSet custT="1"/>
      <dgm:spPr/>
      <dgm:t>
        <a:bodyPr/>
        <a:lstStyle/>
        <a:p>
          <a:pPr rtl="0"/>
          <a:endParaRPr lang="es-CO" sz="1800" b="1" u="none" dirty="0" smtClean="0">
            <a:latin typeface="Futura (Light)"/>
            <a:cs typeface="Futura (Light)"/>
          </a:endParaRPr>
        </a:p>
        <a:p>
          <a:pPr rtl="0"/>
          <a:endParaRPr lang="es-CO" sz="1800" b="1" u="none" dirty="0" smtClean="0">
            <a:latin typeface="Futura (Light)"/>
            <a:cs typeface="Futura (Light)"/>
          </a:endParaRPr>
        </a:p>
        <a:p>
          <a:pPr rtl="0"/>
          <a:r>
            <a:rPr lang="es-CO" sz="1800" b="1" u="none" dirty="0" smtClean="0">
              <a:latin typeface="Futura (Light)"/>
              <a:cs typeface="Futura (Light)"/>
            </a:rPr>
            <a:t>Grupos poblacionales</a:t>
          </a:r>
          <a:endParaRPr lang="es-CO" sz="1800" b="1" u="none" dirty="0">
            <a:latin typeface="Futura (Light)"/>
            <a:cs typeface="Futura (Light)"/>
          </a:endParaRPr>
        </a:p>
      </dgm:t>
    </dgm:pt>
    <dgm:pt modelId="{251E1780-FF87-CD4F-BC91-5DE149C5BDFC}" type="parTrans" cxnId="{D45FA2D3-3798-9941-9967-634B3A72EC8D}">
      <dgm:prSet/>
      <dgm:spPr/>
      <dgm:t>
        <a:bodyPr/>
        <a:lstStyle/>
        <a:p>
          <a:endParaRPr lang="es-ES">
            <a:latin typeface="Futura (Light)"/>
            <a:cs typeface="Futura (Light)"/>
          </a:endParaRPr>
        </a:p>
      </dgm:t>
    </dgm:pt>
    <dgm:pt modelId="{6B50A52C-BFA0-B342-B2F8-2762E0AF0D50}" type="sibTrans" cxnId="{D45FA2D3-3798-9941-9967-634B3A72EC8D}">
      <dgm:prSet/>
      <dgm:spPr/>
      <dgm:t>
        <a:bodyPr/>
        <a:lstStyle/>
        <a:p>
          <a:endParaRPr lang="es-ES">
            <a:latin typeface="Futura (Light)"/>
            <a:cs typeface="Futura (Light)"/>
          </a:endParaRPr>
        </a:p>
      </dgm:t>
    </dgm:pt>
    <dgm:pt modelId="{FD9D16B9-6BB7-B34F-86B4-64CCE871E0C9}">
      <dgm:prSet/>
      <dgm:spPr/>
      <dgm:t>
        <a:bodyPr/>
        <a:lstStyle/>
        <a:p>
          <a:pPr rtl="0"/>
          <a:r>
            <a:rPr lang="es-CO" dirty="0" smtClean="0">
              <a:latin typeface="Futura (Light)"/>
              <a:cs typeface="Futura (Light)"/>
            </a:rPr>
            <a:t>Niños (7 a 11 años)</a:t>
          </a:r>
          <a:endParaRPr lang="es-CO" dirty="0">
            <a:latin typeface="Futura (Light)"/>
            <a:cs typeface="Futura (Light)"/>
          </a:endParaRPr>
        </a:p>
      </dgm:t>
    </dgm:pt>
    <dgm:pt modelId="{0EFB87AB-3085-3F4C-A35C-9882C385825A}" type="parTrans" cxnId="{83BA70BA-4808-D54A-A5BB-991768AAD70B}">
      <dgm:prSet/>
      <dgm:spPr/>
      <dgm:t>
        <a:bodyPr/>
        <a:lstStyle/>
        <a:p>
          <a:endParaRPr lang="es-ES">
            <a:latin typeface="Futura (Light)"/>
            <a:cs typeface="Futura (Light)"/>
          </a:endParaRPr>
        </a:p>
      </dgm:t>
    </dgm:pt>
    <dgm:pt modelId="{598D3B1D-BE13-7F4A-A11E-4ED68689D721}" type="sibTrans" cxnId="{83BA70BA-4808-D54A-A5BB-991768AAD70B}">
      <dgm:prSet/>
      <dgm:spPr/>
      <dgm:t>
        <a:bodyPr/>
        <a:lstStyle/>
        <a:p>
          <a:endParaRPr lang="es-ES">
            <a:latin typeface="Futura (Light)"/>
            <a:cs typeface="Futura (Light)"/>
          </a:endParaRPr>
        </a:p>
      </dgm:t>
    </dgm:pt>
    <dgm:pt modelId="{F3D06B2D-6800-B842-AAEA-529E811ABC40}">
      <dgm:prSet/>
      <dgm:spPr/>
      <dgm:t>
        <a:bodyPr/>
        <a:lstStyle/>
        <a:p>
          <a:pPr rtl="0"/>
          <a:r>
            <a:rPr lang="es-CO" dirty="0" smtClean="0">
              <a:latin typeface="Futura (Light)"/>
              <a:cs typeface="Futura (Light)"/>
            </a:rPr>
            <a:t>Adultos  (18 años y más)</a:t>
          </a:r>
          <a:endParaRPr lang="es-CO" dirty="0">
            <a:latin typeface="Futura (Light)"/>
            <a:cs typeface="Futura (Light)"/>
          </a:endParaRPr>
        </a:p>
      </dgm:t>
    </dgm:pt>
    <dgm:pt modelId="{17CF2C1F-1EBE-1A48-982A-7B2B3903EBEC}" type="parTrans" cxnId="{644613F5-0EA8-F741-8C2A-FD69C0D9DEE3}">
      <dgm:prSet/>
      <dgm:spPr/>
      <dgm:t>
        <a:bodyPr/>
        <a:lstStyle/>
        <a:p>
          <a:endParaRPr lang="es-ES">
            <a:latin typeface="Futura (Light)"/>
            <a:cs typeface="Futura (Light)"/>
          </a:endParaRPr>
        </a:p>
      </dgm:t>
    </dgm:pt>
    <dgm:pt modelId="{4FE9D937-6805-AC4F-98D0-EDF2D805B150}" type="sibTrans" cxnId="{644613F5-0EA8-F741-8C2A-FD69C0D9DEE3}">
      <dgm:prSet/>
      <dgm:spPr/>
      <dgm:t>
        <a:bodyPr/>
        <a:lstStyle/>
        <a:p>
          <a:endParaRPr lang="es-ES">
            <a:latin typeface="Futura (Light)"/>
            <a:cs typeface="Futura (Light)"/>
          </a:endParaRPr>
        </a:p>
      </dgm:t>
    </dgm:pt>
    <dgm:pt modelId="{702A9501-EECF-DA4D-995A-8848AE6C7010}">
      <dgm:prSet/>
      <dgm:spPr/>
      <dgm:t>
        <a:bodyPr/>
        <a:lstStyle/>
        <a:p>
          <a:pPr rtl="0"/>
          <a:r>
            <a:rPr lang="es-CO" dirty="0" smtClean="0">
              <a:latin typeface="Futura (Light)"/>
              <a:cs typeface="Futura (Light)"/>
            </a:rPr>
            <a:t>Adolescentes (12 a 17 años)</a:t>
          </a:r>
          <a:endParaRPr lang="es-CO" dirty="0">
            <a:latin typeface="Futura (Light)"/>
            <a:cs typeface="Futura (Light)"/>
          </a:endParaRPr>
        </a:p>
      </dgm:t>
    </dgm:pt>
    <dgm:pt modelId="{BC06E603-3F7F-2E4C-BBC3-719806A5D408}" type="parTrans" cxnId="{E21A0A9A-8258-E44F-B406-A0C4C5578304}">
      <dgm:prSet/>
      <dgm:spPr/>
      <dgm:t>
        <a:bodyPr/>
        <a:lstStyle/>
        <a:p>
          <a:endParaRPr lang="es-ES">
            <a:latin typeface="Futura (Light)"/>
            <a:cs typeface="Futura (Light)"/>
          </a:endParaRPr>
        </a:p>
      </dgm:t>
    </dgm:pt>
    <dgm:pt modelId="{6055FD60-1E60-4E48-8E1C-82AB3C97E929}" type="sibTrans" cxnId="{E21A0A9A-8258-E44F-B406-A0C4C5578304}">
      <dgm:prSet/>
      <dgm:spPr/>
      <dgm:t>
        <a:bodyPr/>
        <a:lstStyle/>
        <a:p>
          <a:endParaRPr lang="es-ES">
            <a:latin typeface="Futura (Light)"/>
            <a:cs typeface="Futura (Light)"/>
          </a:endParaRPr>
        </a:p>
      </dgm:t>
    </dgm:pt>
    <dgm:pt modelId="{85E1E7D3-9464-EA4C-ADED-FC7CD8AC2E70}" type="pres">
      <dgm:prSet presAssocID="{6B60C9AB-FB07-9B44-B65A-1CED61D46B3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C22C31C3-E521-CE4E-811E-756A64B86BEB}" type="pres">
      <dgm:prSet presAssocID="{8ACEBB4E-7F2B-F042-A1BB-65EB59744E8E}" presName="thickLine" presStyleLbl="alignNode1" presStyleIdx="0" presStyleCnt="3" custLinFactNeighborX="627" custLinFactNeighborY="-23879"/>
      <dgm:spPr/>
    </dgm:pt>
    <dgm:pt modelId="{EB0D992D-1460-7543-BDC0-EEDF636BDDCE}" type="pres">
      <dgm:prSet presAssocID="{8ACEBB4E-7F2B-F042-A1BB-65EB59744E8E}" presName="horz1" presStyleCnt="0"/>
      <dgm:spPr/>
    </dgm:pt>
    <dgm:pt modelId="{A3AC832E-6314-6C4E-96E2-0747642DB0CB}" type="pres">
      <dgm:prSet presAssocID="{8ACEBB4E-7F2B-F042-A1BB-65EB59744E8E}" presName="tx1" presStyleLbl="revTx" presStyleIdx="0" presStyleCnt="7"/>
      <dgm:spPr/>
      <dgm:t>
        <a:bodyPr/>
        <a:lstStyle/>
        <a:p>
          <a:endParaRPr lang="es-ES"/>
        </a:p>
      </dgm:t>
    </dgm:pt>
    <dgm:pt modelId="{664AF8C9-2C10-FE40-9443-DB40F93FA25B}" type="pres">
      <dgm:prSet presAssocID="{8ACEBB4E-7F2B-F042-A1BB-65EB59744E8E}" presName="vert1" presStyleCnt="0"/>
      <dgm:spPr/>
    </dgm:pt>
    <dgm:pt modelId="{33E72675-21F1-7D40-BDFA-124473CF7EEE}" type="pres">
      <dgm:prSet presAssocID="{45C55E45-7517-CD42-BAD4-75E2895F608C}" presName="vertSpace2a" presStyleCnt="0"/>
      <dgm:spPr/>
    </dgm:pt>
    <dgm:pt modelId="{7315ACC5-4C58-CD49-90E9-05268187AB0E}" type="pres">
      <dgm:prSet presAssocID="{45C55E45-7517-CD42-BAD4-75E2895F608C}" presName="horz2" presStyleCnt="0"/>
      <dgm:spPr/>
    </dgm:pt>
    <dgm:pt modelId="{59918832-F90B-7741-BBD1-13DFDF79C7F1}" type="pres">
      <dgm:prSet presAssocID="{45C55E45-7517-CD42-BAD4-75E2895F608C}" presName="horzSpace2" presStyleCnt="0"/>
      <dgm:spPr/>
    </dgm:pt>
    <dgm:pt modelId="{249349EA-BDCA-1547-B212-0E3FFA504613}" type="pres">
      <dgm:prSet presAssocID="{45C55E45-7517-CD42-BAD4-75E2895F608C}" presName="tx2" presStyleLbl="revTx" presStyleIdx="1" presStyleCnt="7" custScaleX="128048" custScaleY="56904" custLinFactNeighborX="281" custLinFactNeighborY="-950"/>
      <dgm:spPr/>
      <dgm:t>
        <a:bodyPr/>
        <a:lstStyle/>
        <a:p>
          <a:endParaRPr lang="es-ES"/>
        </a:p>
      </dgm:t>
    </dgm:pt>
    <dgm:pt modelId="{E74E65F7-817A-2547-A577-772DC47A632F}" type="pres">
      <dgm:prSet presAssocID="{45C55E45-7517-CD42-BAD4-75E2895F608C}" presName="vert2" presStyleCnt="0"/>
      <dgm:spPr/>
    </dgm:pt>
    <dgm:pt modelId="{FFECEE85-F61F-344F-95FB-2FD51EB934F4}" type="pres">
      <dgm:prSet presAssocID="{45C55E45-7517-CD42-BAD4-75E2895F608C}" presName="thinLine2b" presStyleLbl="callout" presStyleIdx="0" presStyleCnt="4" custSzY="7072" custScaleX="125000" custLinFactY="300000" custLinFactNeighborX="-1728" custLinFactNeighborY="344562"/>
      <dgm:spPr/>
    </dgm:pt>
    <dgm:pt modelId="{F9047423-8AC5-8140-BCD9-451210F414C5}" type="pres">
      <dgm:prSet presAssocID="{45C55E45-7517-CD42-BAD4-75E2895F608C}" presName="vertSpace2b" presStyleCnt="0"/>
      <dgm:spPr/>
    </dgm:pt>
    <dgm:pt modelId="{91DF9141-4345-B348-AB57-E14B163DBDB3}" type="pres">
      <dgm:prSet presAssocID="{37B64A65-7898-BA49-8C05-6DCBD1F1B204}" presName="thickLine" presStyleLbl="alignNode1" presStyleIdx="1" presStyleCnt="3" custLinFactNeighborY="-30175"/>
      <dgm:spPr/>
      <dgm:t>
        <a:bodyPr/>
        <a:lstStyle/>
        <a:p>
          <a:endParaRPr lang="es-CO"/>
        </a:p>
      </dgm:t>
    </dgm:pt>
    <dgm:pt modelId="{77E99672-1E24-A344-90C5-E0EFFBB82FDA}" type="pres">
      <dgm:prSet presAssocID="{37B64A65-7898-BA49-8C05-6DCBD1F1B204}" presName="horz1" presStyleCnt="0"/>
      <dgm:spPr/>
    </dgm:pt>
    <dgm:pt modelId="{D2AF7040-0252-0C44-B9D6-F32798E4FB26}" type="pres">
      <dgm:prSet presAssocID="{37B64A65-7898-BA49-8C05-6DCBD1F1B204}" presName="tx1" presStyleLbl="revTx" presStyleIdx="2" presStyleCnt="7" custScaleX="500000" custScaleY="23448" custLinFactNeighborX="4237" custLinFactNeighborY="-7076"/>
      <dgm:spPr/>
      <dgm:t>
        <a:bodyPr/>
        <a:lstStyle/>
        <a:p>
          <a:endParaRPr lang="es-ES"/>
        </a:p>
      </dgm:t>
    </dgm:pt>
    <dgm:pt modelId="{1459A2E8-F65A-2D4D-A743-09EC325BC8E2}" type="pres">
      <dgm:prSet presAssocID="{37B64A65-7898-BA49-8C05-6DCBD1F1B204}" presName="vert1" presStyleCnt="0"/>
      <dgm:spPr/>
    </dgm:pt>
    <dgm:pt modelId="{A9BA1DC6-2755-CF47-8663-934CCFD49342}" type="pres">
      <dgm:prSet presAssocID="{90FF85A3-876F-7D46-B56A-C801ACEEDF0A}" presName="thickLine" presStyleLbl="alignNode1" presStyleIdx="2" presStyleCnt="3" custLinFactY="100000" custLinFactNeighborX="-1695" custLinFactNeighborY="101637"/>
      <dgm:spPr/>
      <dgm:t>
        <a:bodyPr/>
        <a:lstStyle/>
        <a:p>
          <a:endParaRPr lang="es-CO"/>
        </a:p>
      </dgm:t>
    </dgm:pt>
    <dgm:pt modelId="{BAFD536C-BB4E-F546-B789-A9CB15D1B9E9}" type="pres">
      <dgm:prSet presAssocID="{90FF85A3-876F-7D46-B56A-C801ACEEDF0A}" presName="horz1" presStyleCnt="0"/>
      <dgm:spPr/>
    </dgm:pt>
    <dgm:pt modelId="{FEF09354-B793-2642-9437-4F9AA9AF8029}" type="pres">
      <dgm:prSet presAssocID="{90FF85A3-876F-7D46-B56A-C801ACEEDF0A}" presName="tx1" presStyleLbl="revTx" presStyleIdx="3" presStyleCnt="7" custScaleX="127904" custScaleY="101483" custLinFactNeighborY="-40200"/>
      <dgm:spPr/>
      <dgm:t>
        <a:bodyPr/>
        <a:lstStyle/>
        <a:p>
          <a:endParaRPr lang="es-ES"/>
        </a:p>
      </dgm:t>
    </dgm:pt>
    <dgm:pt modelId="{4C6A01D6-ECC1-8D47-9865-D9112C29CF99}" type="pres">
      <dgm:prSet presAssocID="{90FF85A3-876F-7D46-B56A-C801ACEEDF0A}" presName="vert1" presStyleCnt="0"/>
      <dgm:spPr/>
    </dgm:pt>
    <dgm:pt modelId="{A513D737-B5EC-8C4D-8003-96D491763191}" type="pres">
      <dgm:prSet presAssocID="{FD9D16B9-6BB7-B34F-86B4-64CCE871E0C9}" presName="vertSpace2a" presStyleCnt="0"/>
      <dgm:spPr/>
    </dgm:pt>
    <dgm:pt modelId="{C47B4FBE-3091-F04F-8743-7631BCA76A2B}" type="pres">
      <dgm:prSet presAssocID="{FD9D16B9-6BB7-B34F-86B4-64CCE871E0C9}" presName="horz2" presStyleCnt="0"/>
      <dgm:spPr/>
    </dgm:pt>
    <dgm:pt modelId="{6B75B455-C76C-2344-9920-77B5689CD70C}" type="pres">
      <dgm:prSet presAssocID="{FD9D16B9-6BB7-B34F-86B4-64CCE871E0C9}" presName="horzSpace2" presStyleCnt="0"/>
      <dgm:spPr/>
    </dgm:pt>
    <dgm:pt modelId="{E5E24DC9-F92C-CB4B-8311-9DDAE31F8B9F}" type="pres">
      <dgm:prSet presAssocID="{FD9D16B9-6BB7-B34F-86B4-64CCE871E0C9}" presName="tx2" presStyleLbl="revTx" presStyleIdx="4" presStyleCnt="7" custLinFactNeighborX="-2554" custLinFactNeighborY="21307"/>
      <dgm:spPr/>
      <dgm:t>
        <a:bodyPr/>
        <a:lstStyle/>
        <a:p>
          <a:endParaRPr lang="es-ES"/>
        </a:p>
      </dgm:t>
    </dgm:pt>
    <dgm:pt modelId="{C1504C88-8521-9F4E-A839-A01717E5388B}" type="pres">
      <dgm:prSet presAssocID="{FD9D16B9-6BB7-B34F-86B4-64CCE871E0C9}" presName="vert2" presStyleCnt="0"/>
      <dgm:spPr/>
    </dgm:pt>
    <dgm:pt modelId="{91E25CAF-058A-944B-84C1-41FBFBAA9241}" type="pres">
      <dgm:prSet presAssocID="{FD9D16B9-6BB7-B34F-86B4-64CCE871E0C9}" presName="thinLine2b" presStyleLbl="callout" presStyleIdx="1" presStyleCnt="4" custLinFactY="-760344" custLinFactNeighborX="-4879" custLinFactNeighborY="-800000"/>
      <dgm:spPr/>
    </dgm:pt>
    <dgm:pt modelId="{D29AD301-98F7-E64D-9632-F84A7A1A8A32}" type="pres">
      <dgm:prSet presAssocID="{FD9D16B9-6BB7-B34F-86B4-64CCE871E0C9}" presName="vertSpace2b" presStyleCnt="0"/>
      <dgm:spPr/>
    </dgm:pt>
    <dgm:pt modelId="{B5D5EF23-1730-F24E-AAF4-BE62571F34E7}" type="pres">
      <dgm:prSet presAssocID="{702A9501-EECF-DA4D-995A-8848AE6C7010}" presName="horz2" presStyleCnt="0"/>
      <dgm:spPr/>
    </dgm:pt>
    <dgm:pt modelId="{2CDC2111-6635-7C4D-BACB-0DB37815D0EC}" type="pres">
      <dgm:prSet presAssocID="{702A9501-EECF-DA4D-995A-8848AE6C7010}" presName="horzSpace2" presStyleCnt="0"/>
      <dgm:spPr/>
    </dgm:pt>
    <dgm:pt modelId="{A190D03F-A5B1-4E46-BE3B-0257F7970655}" type="pres">
      <dgm:prSet presAssocID="{702A9501-EECF-DA4D-995A-8848AE6C7010}" presName="tx2" presStyleLbl="revTx" presStyleIdx="5" presStyleCnt="7" custLinFactNeighborX="-3695" custLinFactNeighborY="15492"/>
      <dgm:spPr/>
      <dgm:t>
        <a:bodyPr/>
        <a:lstStyle/>
        <a:p>
          <a:endParaRPr lang="es-ES"/>
        </a:p>
      </dgm:t>
    </dgm:pt>
    <dgm:pt modelId="{F79F918B-9244-274B-99C2-E0D1C8C8515E}" type="pres">
      <dgm:prSet presAssocID="{702A9501-EECF-DA4D-995A-8848AE6C7010}" presName="vert2" presStyleCnt="0"/>
      <dgm:spPr/>
    </dgm:pt>
    <dgm:pt modelId="{4A0A06F6-79EF-8A4A-8D41-43DBDA4409E1}" type="pres">
      <dgm:prSet presAssocID="{702A9501-EECF-DA4D-995A-8848AE6C7010}" presName="thinLine2b" presStyleLbl="callout" presStyleIdx="2" presStyleCnt="4" custLinFactY="-760344" custLinFactNeighborX="-4879" custLinFactNeighborY="-800000"/>
      <dgm:spPr/>
    </dgm:pt>
    <dgm:pt modelId="{92B55C77-06CE-9543-A739-43EDDF9B4703}" type="pres">
      <dgm:prSet presAssocID="{702A9501-EECF-DA4D-995A-8848AE6C7010}" presName="vertSpace2b" presStyleCnt="0"/>
      <dgm:spPr/>
    </dgm:pt>
    <dgm:pt modelId="{5E34A88E-F6C1-EF40-9704-41AE337F2CB9}" type="pres">
      <dgm:prSet presAssocID="{F3D06B2D-6800-B842-AAEA-529E811ABC40}" presName="horz2" presStyleCnt="0"/>
      <dgm:spPr/>
    </dgm:pt>
    <dgm:pt modelId="{B5D7B468-940C-654C-91C4-2A469D08C988}" type="pres">
      <dgm:prSet presAssocID="{F3D06B2D-6800-B842-AAEA-529E811ABC40}" presName="horzSpace2" presStyleCnt="0"/>
      <dgm:spPr/>
    </dgm:pt>
    <dgm:pt modelId="{A47ADAC9-F2C7-5A46-A564-8DE4BF5325C7}" type="pres">
      <dgm:prSet presAssocID="{F3D06B2D-6800-B842-AAEA-529E811ABC40}" presName="tx2" presStyleLbl="revTx" presStyleIdx="6" presStyleCnt="7" custLinFactNeighborX="-4836" custLinFactNeighborY="9677"/>
      <dgm:spPr/>
      <dgm:t>
        <a:bodyPr/>
        <a:lstStyle/>
        <a:p>
          <a:endParaRPr lang="es-ES"/>
        </a:p>
      </dgm:t>
    </dgm:pt>
    <dgm:pt modelId="{18324827-58C4-5048-A128-256035F385D6}" type="pres">
      <dgm:prSet presAssocID="{F3D06B2D-6800-B842-AAEA-529E811ABC40}" presName="vert2" presStyleCnt="0"/>
      <dgm:spPr/>
    </dgm:pt>
    <dgm:pt modelId="{171D00B7-58D0-204E-9058-FC2CE7A1975C}" type="pres">
      <dgm:prSet presAssocID="{F3D06B2D-6800-B842-AAEA-529E811ABC40}" presName="thinLine2b" presStyleLbl="callout" presStyleIdx="3" presStyleCnt="4" custLinFactY="-760344" custLinFactNeighborX="-4879" custLinFactNeighborY="-800000"/>
      <dgm:spPr/>
    </dgm:pt>
    <dgm:pt modelId="{2BBB8457-2D7C-F646-82F7-788B8AB20A41}" type="pres">
      <dgm:prSet presAssocID="{F3D06B2D-6800-B842-AAEA-529E811ABC40}" presName="vertSpace2b" presStyleCnt="0"/>
      <dgm:spPr/>
    </dgm:pt>
  </dgm:ptLst>
  <dgm:cxnLst>
    <dgm:cxn modelId="{E6E30EA0-6ACE-4A7F-88B4-097B3E9F8D70}" type="presOf" srcId="{37B64A65-7898-BA49-8C05-6DCBD1F1B204}" destId="{D2AF7040-0252-0C44-B9D6-F32798E4FB26}" srcOrd="0" destOrd="0" presId="urn:microsoft.com/office/officeart/2008/layout/LinedList"/>
    <dgm:cxn modelId="{49DC4AF8-E7B5-4227-B692-761BC70ED3C6}" type="presOf" srcId="{6B60C9AB-FB07-9B44-B65A-1CED61D46B3A}" destId="{85E1E7D3-9464-EA4C-ADED-FC7CD8AC2E70}" srcOrd="0" destOrd="0" presId="urn:microsoft.com/office/officeart/2008/layout/LinedList"/>
    <dgm:cxn modelId="{D45FA2D3-3798-9941-9967-634B3A72EC8D}" srcId="{6B60C9AB-FB07-9B44-B65A-1CED61D46B3A}" destId="{90FF85A3-876F-7D46-B56A-C801ACEEDF0A}" srcOrd="2" destOrd="0" parTransId="{251E1780-FF87-CD4F-BC91-5DE149C5BDFC}" sibTransId="{6B50A52C-BFA0-B342-B2F8-2762E0AF0D50}"/>
    <dgm:cxn modelId="{83BA70BA-4808-D54A-A5BB-991768AAD70B}" srcId="{90FF85A3-876F-7D46-B56A-C801ACEEDF0A}" destId="{FD9D16B9-6BB7-B34F-86B4-64CCE871E0C9}" srcOrd="0" destOrd="0" parTransId="{0EFB87AB-3085-3F4C-A35C-9882C385825A}" sibTransId="{598D3B1D-BE13-7F4A-A11E-4ED68689D721}"/>
    <dgm:cxn modelId="{3BA951E0-5011-401E-A021-EE97197AA99E}" type="presOf" srcId="{45C55E45-7517-CD42-BAD4-75E2895F608C}" destId="{249349EA-BDCA-1547-B212-0E3FFA504613}" srcOrd="0" destOrd="0" presId="urn:microsoft.com/office/officeart/2008/layout/LinedList"/>
    <dgm:cxn modelId="{AC0D235F-3260-8844-8584-286F022EAF4E}" srcId="{6B60C9AB-FB07-9B44-B65A-1CED61D46B3A}" destId="{8ACEBB4E-7F2B-F042-A1BB-65EB59744E8E}" srcOrd="0" destOrd="0" parTransId="{0A7328EF-E33D-9442-92C3-F3CBFBB9FB19}" sibTransId="{035D973E-08DC-B34B-835F-9E9CD3445444}"/>
    <dgm:cxn modelId="{644613F5-0EA8-F741-8C2A-FD69C0D9DEE3}" srcId="{90FF85A3-876F-7D46-B56A-C801ACEEDF0A}" destId="{F3D06B2D-6800-B842-AAEA-529E811ABC40}" srcOrd="2" destOrd="0" parTransId="{17CF2C1F-1EBE-1A48-982A-7B2B3903EBEC}" sibTransId="{4FE9D937-6805-AC4F-98D0-EDF2D805B150}"/>
    <dgm:cxn modelId="{7FB5AD25-870F-4AB1-B058-8393F2767F8D}" type="presOf" srcId="{F3D06B2D-6800-B842-AAEA-529E811ABC40}" destId="{A47ADAC9-F2C7-5A46-A564-8DE4BF5325C7}" srcOrd="0" destOrd="0" presId="urn:microsoft.com/office/officeart/2008/layout/LinedList"/>
    <dgm:cxn modelId="{09019622-57EE-A54D-8512-0431EF4DCA06}" srcId="{8ACEBB4E-7F2B-F042-A1BB-65EB59744E8E}" destId="{45C55E45-7517-CD42-BAD4-75E2895F608C}" srcOrd="0" destOrd="0" parTransId="{4F5DA915-6F58-284E-A7B6-157F4082B94C}" sibTransId="{1068BAE6-D6DB-CC4C-A672-CEE421C0A669}"/>
    <dgm:cxn modelId="{9BD6B377-7C40-4A0A-B61F-DC52932FC63D}" type="presOf" srcId="{702A9501-EECF-DA4D-995A-8848AE6C7010}" destId="{A190D03F-A5B1-4E46-BE3B-0257F7970655}" srcOrd="0" destOrd="0" presId="urn:microsoft.com/office/officeart/2008/layout/LinedList"/>
    <dgm:cxn modelId="{F049387A-BD64-49BF-B8E9-0C8C12F41AE4}" type="presOf" srcId="{FD9D16B9-6BB7-B34F-86B4-64CCE871E0C9}" destId="{E5E24DC9-F92C-CB4B-8311-9DDAE31F8B9F}" srcOrd="0" destOrd="0" presId="urn:microsoft.com/office/officeart/2008/layout/LinedList"/>
    <dgm:cxn modelId="{795455CF-6D89-5045-A218-08DE455A9A1B}" srcId="{6B60C9AB-FB07-9B44-B65A-1CED61D46B3A}" destId="{37B64A65-7898-BA49-8C05-6DCBD1F1B204}" srcOrd="1" destOrd="0" parTransId="{3E6DBCE9-056B-A747-95B0-A2CFA7610665}" sibTransId="{D77F7FBD-414C-194D-A17F-DD48976708EB}"/>
    <dgm:cxn modelId="{ED425736-9120-4C72-9682-6055D1228E28}" type="presOf" srcId="{8ACEBB4E-7F2B-F042-A1BB-65EB59744E8E}" destId="{A3AC832E-6314-6C4E-96E2-0747642DB0CB}" srcOrd="0" destOrd="0" presId="urn:microsoft.com/office/officeart/2008/layout/LinedList"/>
    <dgm:cxn modelId="{33BE0F08-D1BC-4627-9F0F-12774D1BF0BC}" type="presOf" srcId="{90FF85A3-876F-7D46-B56A-C801ACEEDF0A}" destId="{FEF09354-B793-2642-9437-4F9AA9AF8029}" srcOrd="0" destOrd="0" presId="urn:microsoft.com/office/officeart/2008/layout/LinedList"/>
    <dgm:cxn modelId="{E21A0A9A-8258-E44F-B406-A0C4C5578304}" srcId="{90FF85A3-876F-7D46-B56A-C801ACEEDF0A}" destId="{702A9501-EECF-DA4D-995A-8848AE6C7010}" srcOrd="1" destOrd="0" parTransId="{BC06E603-3F7F-2E4C-BBC3-719806A5D408}" sibTransId="{6055FD60-1E60-4E48-8E1C-82AB3C97E929}"/>
    <dgm:cxn modelId="{18B80941-EC6E-4AB0-88AE-9D754BEE2B28}" type="presParOf" srcId="{85E1E7D3-9464-EA4C-ADED-FC7CD8AC2E70}" destId="{C22C31C3-E521-CE4E-811E-756A64B86BEB}" srcOrd="0" destOrd="0" presId="urn:microsoft.com/office/officeart/2008/layout/LinedList"/>
    <dgm:cxn modelId="{ACA106E9-CB39-490D-9B80-4B53277E75E1}" type="presParOf" srcId="{85E1E7D3-9464-EA4C-ADED-FC7CD8AC2E70}" destId="{EB0D992D-1460-7543-BDC0-EEDF636BDDCE}" srcOrd="1" destOrd="0" presId="urn:microsoft.com/office/officeart/2008/layout/LinedList"/>
    <dgm:cxn modelId="{5F8B36AB-FE4C-4250-9AB2-C1983279FF18}" type="presParOf" srcId="{EB0D992D-1460-7543-BDC0-EEDF636BDDCE}" destId="{A3AC832E-6314-6C4E-96E2-0747642DB0CB}" srcOrd="0" destOrd="0" presId="urn:microsoft.com/office/officeart/2008/layout/LinedList"/>
    <dgm:cxn modelId="{BC71B5B9-C328-4573-8CA3-9058C310FB10}" type="presParOf" srcId="{EB0D992D-1460-7543-BDC0-EEDF636BDDCE}" destId="{664AF8C9-2C10-FE40-9443-DB40F93FA25B}" srcOrd="1" destOrd="0" presId="urn:microsoft.com/office/officeart/2008/layout/LinedList"/>
    <dgm:cxn modelId="{55311FB2-9A3D-48CC-97AE-17FC06DF15F1}" type="presParOf" srcId="{664AF8C9-2C10-FE40-9443-DB40F93FA25B}" destId="{33E72675-21F1-7D40-BDFA-124473CF7EEE}" srcOrd="0" destOrd="0" presId="urn:microsoft.com/office/officeart/2008/layout/LinedList"/>
    <dgm:cxn modelId="{EDB3A09C-50BF-4014-A9A5-8F7C4DB26A41}" type="presParOf" srcId="{664AF8C9-2C10-FE40-9443-DB40F93FA25B}" destId="{7315ACC5-4C58-CD49-90E9-05268187AB0E}" srcOrd="1" destOrd="0" presId="urn:microsoft.com/office/officeart/2008/layout/LinedList"/>
    <dgm:cxn modelId="{48E1E7D7-A847-4740-9D90-2FAF69F90EBB}" type="presParOf" srcId="{7315ACC5-4C58-CD49-90E9-05268187AB0E}" destId="{59918832-F90B-7741-BBD1-13DFDF79C7F1}" srcOrd="0" destOrd="0" presId="urn:microsoft.com/office/officeart/2008/layout/LinedList"/>
    <dgm:cxn modelId="{32121167-8DF9-492D-B8EA-BCA626FDD01D}" type="presParOf" srcId="{7315ACC5-4C58-CD49-90E9-05268187AB0E}" destId="{249349EA-BDCA-1547-B212-0E3FFA504613}" srcOrd="1" destOrd="0" presId="urn:microsoft.com/office/officeart/2008/layout/LinedList"/>
    <dgm:cxn modelId="{92842170-C280-461E-904E-2DA00ABE75B9}" type="presParOf" srcId="{7315ACC5-4C58-CD49-90E9-05268187AB0E}" destId="{E74E65F7-817A-2547-A577-772DC47A632F}" srcOrd="2" destOrd="0" presId="urn:microsoft.com/office/officeart/2008/layout/LinedList"/>
    <dgm:cxn modelId="{72A3766E-DAFF-410B-87E3-2201EDCE11BA}" type="presParOf" srcId="{664AF8C9-2C10-FE40-9443-DB40F93FA25B}" destId="{FFECEE85-F61F-344F-95FB-2FD51EB934F4}" srcOrd="2" destOrd="0" presId="urn:microsoft.com/office/officeart/2008/layout/LinedList"/>
    <dgm:cxn modelId="{7936C894-C483-4D21-B7C0-3853342762CD}" type="presParOf" srcId="{664AF8C9-2C10-FE40-9443-DB40F93FA25B}" destId="{F9047423-8AC5-8140-BCD9-451210F414C5}" srcOrd="3" destOrd="0" presId="urn:microsoft.com/office/officeart/2008/layout/LinedList"/>
    <dgm:cxn modelId="{8A1928FE-36E3-429E-8027-06A0884BE0FA}" type="presParOf" srcId="{85E1E7D3-9464-EA4C-ADED-FC7CD8AC2E70}" destId="{91DF9141-4345-B348-AB57-E14B163DBDB3}" srcOrd="2" destOrd="0" presId="urn:microsoft.com/office/officeart/2008/layout/LinedList"/>
    <dgm:cxn modelId="{1284763F-D75E-46A1-8A24-74C93743E151}" type="presParOf" srcId="{85E1E7D3-9464-EA4C-ADED-FC7CD8AC2E70}" destId="{77E99672-1E24-A344-90C5-E0EFFBB82FDA}" srcOrd="3" destOrd="0" presId="urn:microsoft.com/office/officeart/2008/layout/LinedList"/>
    <dgm:cxn modelId="{1737C76C-9894-4343-9239-253F33F53F0C}" type="presParOf" srcId="{77E99672-1E24-A344-90C5-E0EFFBB82FDA}" destId="{D2AF7040-0252-0C44-B9D6-F32798E4FB26}" srcOrd="0" destOrd="0" presId="urn:microsoft.com/office/officeart/2008/layout/LinedList"/>
    <dgm:cxn modelId="{F13D8B02-127F-40FE-9308-3CB7C62891A8}" type="presParOf" srcId="{77E99672-1E24-A344-90C5-E0EFFBB82FDA}" destId="{1459A2E8-F65A-2D4D-A743-09EC325BC8E2}" srcOrd="1" destOrd="0" presId="urn:microsoft.com/office/officeart/2008/layout/LinedList"/>
    <dgm:cxn modelId="{0B173988-C8C6-4F33-9C8F-EFC9A5C98A5C}" type="presParOf" srcId="{85E1E7D3-9464-EA4C-ADED-FC7CD8AC2E70}" destId="{A9BA1DC6-2755-CF47-8663-934CCFD49342}" srcOrd="4" destOrd="0" presId="urn:microsoft.com/office/officeart/2008/layout/LinedList"/>
    <dgm:cxn modelId="{2447222B-74A1-4A1E-9C5E-59C9352A4BEF}" type="presParOf" srcId="{85E1E7D3-9464-EA4C-ADED-FC7CD8AC2E70}" destId="{BAFD536C-BB4E-F546-B789-A9CB15D1B9E9}" srcOrd="5" destOrd="0" presId="urn:microsoft.com/office/officeart/2008/layout/LinedList"/>
    <dgm:cxn modelId="{10B99CAC-6AC2-4AF1-AF15-EA2C0977053E}" type="presParOf" srcId="{BAFD536C-BB4E-F546-B789-A9CB15D1B9E9}" destId="{FEF09354-B793-2642-9437-4F9AA9AF8029}" srcOrd="0" destOrd="0" presId="urn:microsoft.com/office/officeart/2008/layout/LinedList"/>
    <dgm:cxn modelId="{17D8D2C8-AF8A-4B10-909F-9D64FA83A445}" type="presParOf" srcId="{BAFD536C-BB4E-F546-B789-A9CB15D1B9E9}" destId="{4C6A01D6-ECC1-8D47-9865-D9112C29CF99}" srcOrd="1" destOrd="0" presId="urn:microsoft.com/office/officeart/2008/layout/LinedList"/>
    <dgm:cxn modelId="{CA98A8B3-8E6E-4CC0-A4DA-2869E7A579C9}" type="presParOf" srcId="{4C6A01D6-ECC1-8D47-9865-D9112C29CF99}" destId="{A513D737-B5EC-8C4D-8003-96D491763191}" srcOrd="0" destOrd="0" presId="urn:microsoft.com/office/officeart/2008/layout/LinedList"/>
    <dgm:cxn modelId="{FFD090F7-D7B3-4AB0-A03B-A9448D8B61F3}" type="presParOf" srcId="{4C6A01D6-ECC1-8D47-9865-D9112C29CF99}" destId="{C47B4FBE-3091-F04F-8743-7631BCA76A2B}" srcOrd="1" destOrd="0" presId="urn:microsoft.com/office/officeart/2008/layout/LinedList"/>
    <dgm:cxn modelId="{5F7C7550-BE39-4814-8C4C-AF0DB2257678}" type="presParOf" srcId="{C47B4FBE-3091-F04F-8743-7631BCA76A2B}" destId="{6B75B455-C76C-2344-9920-77B5689CD70C}" srcOrd="0" destOrd="0" presId="urn:microsoft.com/office/officeart/2008/layout/LinedList"/>
    <dgm:cxn modelId="{59276D79-6272-4E6E-9973-7650F507BA3A}" type="presParOf" srcId="{C47B4FBE-3091-F04F-8743-7631BCA76A2B}" destId="{E5E24DC9-F92C-CB4B-8311-9DDAE31F8B9F}" srcOrd="1" destOrd="0" presId="urn:microsoft.com/office/officeart/2008/layout/LinedList"/>
    <dgm:cxn modelId="{20D36B53-3C67-4F9A-BBED-D820E3ACE909}" type="presParOf" srcId="{C47B4FBE-3091-F04F-8743-7631BCA76A2B}" destId="{C1504C88-8521-9F4E-A839-A01717E5388B}" srcOrd="2" destOrd="0" presId="urn:microsoft.com/office/officeart/2008/layout/LinedList"/>
    <dgm:cxn modelId="{5F671B49-AE00-43CD-9939-2EEA8FA5311B}" type="presParOf" srcId="{4C6A01D6-ECC1-8D47-9865-D9112C29CF99}" destId="{91E25CAF-058A-944B-84C1-41FBFBAA9241}" srcOrd="2" destOrd="0" presId="urn:microsoft.com/office/officeart/2008/layout/LinedList"/>
    <dgm:cxn modelId="{EEB004E6-D2ED-4D88-95F5-723A3AF59C10}" type="presParOf" srcId="{4C6A01D6-ECC1-8D47-9865-D9112C29CF99}" destId="{D29AD301-98F7-E64D-9632-F84A7A1A8A32}" srcOrd="3" destOrd="0" presId="urn:microsoft.com/office/officeart/2008/layout/LinedList"/>
    <dgm:cxn modelId="{87B58569-A2B3-40EF-B434-638758E88F25}" type="presParOf" srcId="{4C6A01D6-ECC1-8D47-9865-D9112C29CF99}" destId="{B5D5EF23-1730-F24E-AAF4-BE62571F34E7}" srcOrd="4" destOrd="0" presId="urn:microsoft.com/office/officeart/2008/layout/LinedList"/>
    <dgm:cxn modelId="{92D19C04-655D-449F-A125-C4595B1829D1}" type="presParOf" srcId="{B5D5EF23-1730-F24E-AAF4-BE62571F34E7}" destId="{2CDC2111-6635-7C4D-BACB-0DB37815D0EC}" srcOrd="0" destOrd="0" presId="urn:microsoft.com/office/officeart/2008/layout/LinedList"/>
    <dgm:cxn modelId="{9DB7F227-6A6A-4EED-8751-F68F78FE0EC0}" type="presParOf" srcId="{B5D5EF23-1730-F24E-AAF4-BE62571F34E7}" destId="{A190D03F-A5B1-4E46-BE3B-0257F7970655}" srcOrd="1" destOrd="0" presId="urn:microsoft.com/office/officeart/2008/layout/LinedList"/>
    <dgm:cxn modelId="{74B536CD-759C-45E9-8FD3-B3BB7D421A1C}" type="presParOf" srcId="{B5D5EF23-1730-F24E-AAF4-BE62571F34E7}" destId="{F79F918B-9244-274B-99C2-E0D1C8C8515E}" srcOrd="2" destOrd="0" presId="urn:microsoft.com/office/officeart/2008/layout/LinedList"/>
    <dgm:cxn modelId="{E8250751-4E8C-4137-8239-8AB39F03A389}" type="presParOf" srcId="{4C6A01D6-ECC1-8D47-9865-D9112C29CF99}" destId="{4A0A06F6-79EF-8A4A-8D41-43DBDA4409E1}" srcOrd="5" destOrd="0" presId="urn:microsoft.com/office/officeart/2008/layout/LinedList"/>
    <dgm:cxn modelId="{2BD6E965-96F5-4796-BDDC-71BECFB87A68}" type="presParOf" srcId="{4C6A01D6-ECC1-8D47-9865-D9112C29CF99}" destId="{92B55C77-06CE-9543-A739-43EDDF9B4703}" srcOrd="6" destOrd="0" presId="urn:microsoft.com/office/officeart/2008/layout/LinedList"/>
    <dgm:cxn modelId="{E7B42BBD-92F3-4811-AC1B-0FAED8696F91}" type="presParOf" srcId="{4C6A01D6-ECC1-8D47-9865-D9112C29CF99}" destId="{5E34A88E-F6C1-EF40-9704-41AE337F2CB9}" srcOrd="7" destOrd="0" presId="urn:microsoft.com/office/officeart/2008/layout/LinedList"/>
    <dgm:cxn modelId="{527A0BE3-B72B-42A4-A771-9F400779DC35}" type="presParOf" srcId="{5E34A88E-F6C1-EF40-9704-41AE337F2CB9}" destId="{B5D7B468-940C-654C-91C4-2A469D08C988}" srcOrd="0" destOrd="0" presId="urn:microsoft.com/office/officeart/2008/layout/LinedList"/>
    <dgm:cxn modelId="{68667FEB-72E8-4B67-8582-1DBFEE8A437D}" type="presParOf" srcId="{5E34A88E-F6C1-EF40-9704-41AE337F2CB9}" destId="{A47ADAC9-F2C7-5A46-A564-8DE4BF5325C7}" srcOrd="1" destOrd="0" presId="urn:microsoft.com/office/officeart/2008/layout/LinedList"/>
    <dgm:cxn modelId="{4475969C-8A26-4068-B0EA-4BB2239E1CDC}" type="presParOf" srcId="{5E34A88E-F6C1-EF40-9704-41AE337F2CB9}" destId="{18324827-58C4-5048-A128-256035F385D6}" srcOrd="2" destOrd="0" presId="urn:microsoft.com/office/officeart/2008/layout/LinedList"/>
    <dgm:cxn modelId="{0F3DB762-10F2-43AB-A0BE-4E336413A59B}" type="presParOf" srcId="{4C6A01D6-ECC1-8D47-9865-D9112C29CF99}" destId="{171D00B7-58D0-204E-9058-FC2CE7A1975C}" srcOrd="8" destOrd="0" presId="urn:microsoft.com/office/officeart/2008/layout/LinedList"/>
    <dgm:cxn modelId="{92B9804E-62AA-4F14-B3FA-8E6ABE97F5B4}" type="presParOf" srcId="{4C6A01D6-ECC1-8D47-9865-D9112C29CF99}" destId="{2BBB8457-2D7C-F646-82F7-788B8AB20A41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C752BB-1655-AC43-BF7C-E0D5C7E69B52}" type="doc">
      <dgm:prSet loTypeId="urn:microsoft.com/office/officeart/2005/8/layout/list1" loCatId="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9D8FFC6-A759-E245-9376-FBC804116930}">
      <dgm:prSet custT="1"/>
      <dgm:spPr/>
      <dgm:t>
        <a:bodyPr/>
        <a:lstStyle/>
        <a:p>
          <a:pPr rtl="0"/>
          <a:r>
            <a:rPr lang="es-CO" sz="2400" b="1" smtClean="0"/>
            <a:t>Problemas Mentales</a:t>
          </a:r>
          <a:endParaRPr lang="es-CO" sz="2400" b="1"/>
        </a:p>
      </dgm:t>
    </dgm:pt>
    <dgm:pt modelId="{94301B7B-0714-4249-AABE-0B27D6D020DD}" type="parTrans" cxnId="{C76B9CCE-4FE6-BF4E-9B79-01F9C211625C}">
      <dgm:prSet/>
      <dgm:spPr/>
      <dgm:t>
        <a:bodyPr/>
        <a:lstStyle/>
        <a:p>
          <a:endParaRPr lang="es-ES"/>
        </a:p>
      </dgm:t>
    </dgm:pt>
    <dgm:pt modelId="{80107EFE-ACA1-5840-B630-0B3CF347B112}" type="sibTrans" cxnId="{C76B9CCE-4FE6-BF4E-9B79-01F9C211625C}">
      <dgm:prSet/>
      <dgm:spPr/>
      <dgm:t>
        <a:bodyPr/>
        <a:lstStyle/>
        <a:p>
          <a:endParaRPr lang="es-ES"/>
        </a:p>
      </dgm:t>
    </dgm:pt>
    <dgm:pt modelId="{9E663C48-88DD-424B-9692-C04310D9ADE2}">
      <dgm:prSet custT="1"/>
      <dgm:spPr/>
      <dgm:t>
        <a:bodyPr/>
        <a:lstStyle/>
        <a:p>
          <a:pPr rtl="0"/>
          <a:r>
            <a:rPr lang="es-CO" sz="2400" b="1" dirty="0" smtClean="0"/>
            <a:t>Trastorno Mentales</a:t>
          </a:r>
          <a:endParaRPr lang="es-CO" sz="2400" b="1" dirty="0"/>
        </a:p>
      </dgm:t>
    </dgm:pt>
    <dgm:pt modelId="{C67C3F45-2290-B945-90CD-B4BC94D299D2}" type="parTrans" cxnId="{47A80FE5-3896-FB4E-B93D-B545C654A793}">
      <dgm:prSet/>
      <dgm:spPr/>
      <dgm:t>
        <a:bodyPr/>
        <a:lstStyle/>
        <a:p>
          <a:endParaRPr lang="es-ES"/>
        </a:p>
      </dgm:t>
    </dgm:pt>
    <dgm:pt modelId="{98F2324B-D6C4-1143-BFAC-2F15AD68DF13}" type="sibTrans" cxnId="{47A80FE5-3896-FB4E-B93D-B545C654A793}">
      <dgm:prSet/>
      <dgm:spPr/>
      <dgm:t>
        <a:bodyPr/>
        <a:lstStyle/>
        <a:p>
          <a:endParaRPr lang="es-ES"/>
        </a:p>
      </dgm:t>
    </dgm:pt>
    <dgm:pt modelId="{FC4C2940-E179-924A-ADC0-10F3A2358557}">
      <dgm:prSet custT="1"/>
      <dgm:spPr/>
      <dgm:t>
        <a:bodyPr/>
        <a:lstStyle/>
        <a:p>
          <a:pPr rtl="0"/>
          <a:r>
            <a:rPr lang="es-CO" sz="2400" b="1" dirty="0" smtClean="0"/>
            <a:t>Acceso a servicios y medicamentos en salud mental</a:t>
          </a:r>
          <a:endParaRPr lang="es-CO" sz="2400" b="1" dirty="0"/>
        </a:p>
      </dgm:t>
    </dgm:pt>
    <dgm:pt modelId="{B8E412F5-2A63-374B-B0A3-374F5A0F1E14}" type="parTrans" cxnId="{51FA2668-6839-B448-A032-2F430A63F90D}">
      <dgm:prSet/>
      <dgm:spPr/>
      <dgm:t>
        <a:bodyPr/>
        <a:lstStyle/>
        <a:p>
          <a:endParaRPr lang="es-ES"/>
        </a:p>
      </dgm:t>
    </dgm:pt>
    <dgm:pt modelId="{74D687EC-BC98-A749-B5C3-20DE6159D890}" type="sibTrans" cxnId="{51FA2668-6839-B448-A032-2F430A63F90D}">
      <dgm:prSet/>
      <dgm:spPr/>
      <dgm:t>
        <a:bodyPr/>
        <a:lstStyle/>
        <a:p>
          <a:endParaRPr lang="es-ES"/>
        </a:p>
      </dgm:t>
    </dgm:pt>
    <dgm:pt modelId="{E8E27D69-5BF1-0A49-AE83-718A403EA432}">
      <dgm:prSet custT="1"/>
      <dgm:spPr/>
      <dgm:t>
        <a:bodyPr/>
        <a:lstStyle/>
        <a:p>
          <a:pPr rtl="0"/>
          <a:r>
            <a:rPr lang="es-CO" sz="2400" b="1" dirty="0" smtClean="0"/>
            <a:t>Valoración de estados de salud</a:t>
          </a:r>
          <a:endParaRPr lang="es-CO" sz="2400" b="1" dirty="0"/>
        </a:p>
      </dgm:t>
    </dgm:pt>
    <dgm:pt modelId="{8C4DB696-CE8F-4A47-B39C-4B4B4C8D37F3}" type="parTrans" cxnId="{4BBCABBF-CFC6-054F-82F5-207E0A455C01}">
      <dgm:prSet/>
      <dgm:spPr/>
      <dgm:t>
        <a:bodyPr/>
        <a:lstStyle/>
        <a:p>
          <a:endParaRPr lang="es-ES"/>
        </a:p>
      </dgm:t>
    </dgm:pt>
    <dgm:pt modelId="{317DE2E9-3783-C74D-A6B9-77F4232C2A62}" type="sibTrans" cxnId="{4BBCABBF-CFC6-054F-82F5-207E0A455C01}">
      <dgm:prSet/>
      <dgm:spPr/>
      <dgm:t>
        <a:bodyPr/>
        <a:lstStyle/>
        <a:p>
          <a:endParaRPr lang="es-ES"/>
        </a:p>
      </dgm:t>
    </dgm:pt>
    <dgm:pt modelId="{8C6033ED-A255-634D-87AA-94D7D88E0150}">
      <dgm:prSet custT="1"/>
      <dgm:spPr/>
      <dgm:t>
        <a:bodyPr/>
        <a:lstStyle/>
        <a:p>
          <a:pPr rtl="0"/>
          <a:r>
            <a:rPr lang="es-CO" sz="2400" b="1" smtClean="0"/>
            <a:t>Salud mental</a:t>
          </a:r>
          <a:endParaRPr lang="es-CO" sz="2400" b="1"/>
        </a:p>
      </dgm:t>
    </dgm:pt>
    <dgm:pt modelId="{14ABA30A-99FC-4843-8DD6-99C4914E1494}" type="sibTrans" cxnId="{80DC0D9C-C3E4-FB47-A0CD-893399CC636D}">
      <dgm:prSet/>
      <dgm:spPr/>
      <dgm:t>
        <a:bodyPr/>
        <a:lstStyle/>
        <a:p>
          <a:endParaRPr lang="es-ES"/>
        </a:p>
      </dgm:t>
    </dgm:pt>
    <dgm:pt modelId="{46ED1004-E098-344B-B2C1-F8D9C0A45163}" type="parTrans" cxnId="{80DC0D9C-C3E4-FB47-A0CD-893399CC636D}">
      <dgm:prSet/>
      <dgm:spPr/>
      <dgm:t>
        <a:bodyPr/>
        <a:lstStyle/>
        <a:p>
          <a:endParaRPr lang="es-ES"/>
        </a:p>
      </dgm:t>
    </dgm:pt>
    <dgm:pt modelId="{F9DF7A10-49DB-4E48-BE0E-E4230D76CDC6}" type="pres">
      <dgm:prSet presAssocID="{F5C752BB-1655-AC43-BF7C-E0D5C7E69B5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4C37522-F250-B640-860B-8E5368024794}" type="pres">
      <dgm:prSet presAssocID="{8C6033ED-A255-634D-87AA-94D7D88E0150}" presName="parentLin" presStyleCnt="0"/>
      <dgm:spPr/>
      <dgm:t>
        <a:bodyPr/>
        <a:lstStyle/>
        <a:p>
          <a:endParaRPr lang="es-CO"/>
        </a:p>
      </dgm:t>
    </dgm:pt>
    <dgm:pt modelId="{73F3FC11-5F0D-4A40-A900-C7324FE59DF3}" type="pres">
      <dgm:prSet presAssocID="{8C6033ED-A255-634D-87AA-94D7D88E0150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32DD6069-A7A4-F44B-BFCE-706EF9FFC107}" type="pres">
      <dgm:prSet presAssocID="{8C6033ED-A255-634D-87AA-94D7D88E0150}" presName="parentText" presStyleLbl="node1" presStyleIdx="0" presStyleCnt="5" custLinFactNeighborX="55168" custLinFactNeighborY="42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AF4826-EFD5-6B48-815F-3D9BD83EFC42}" type="pres">
      <dgm:prSet presAssocID="{8C6033ED-A255-634D-87AA-94D7D88E0150}" presName="negativeSpace" presStyleCnt="0"/>
      <dgm:spPr/>
      <dgm:t>
        <a:bodyPr/>
        <a:lstStyle/>
        <a:p>
          <a:endParaRPr lang="es-CO"/>
        </a:p>
      </dgm:t>
    </dgm:pt>
    <dgm:pt modelId="{133CCF9B-A443-7E4C-A0FA-40B6AC6F047D}" type="pres">
      <dgm:prSet presAssocID="{8C6033ED-A255-634D-87AA-94D7D88E0150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D7665D7-3634-1B4C-BAAA-4E517E5A82F3}" type="pres">
      <dgm:prSet presAssocID="{14ABA30A-99FC-4843-8DD6-99C4914E1494}" presName="spaceBetweenRectangles" presStyleCnt="0"/>
      <dgm:spPr/>
      <dgm:t>
        <a:bodyPr/>
        <a:lstStyle/>
        <a:p>
          <a:endParaRPr lang="es-CO"/>
        </a:p>
      </dgm:t>
    </dgm:pt>
    <dgm:pt modelId="{27CC815D-525C-1546-9CB5-58F0186645C4}" type="pres">
      <dgm:prSet presAssocID="{29D8FFC6-A759-E245-9376-FBC804116930}" presName="parentLin" presStyleCnt="0"/>
      <dgm:spPr/>
      <dgm:t>
        <a:bodyPr/>
        <a:lstStyle/>
        <a:p>
          <a:endParaRPr lang="es-CO"/>
        </a:p>
      </dgm:t>
    </dgm:pt>
    <dgm:pt modelId="{EFF971A8-FA79-AE47-AD94-12771225869F}" type="pres">
      <dgm:prSet presAssocID="{29D8FFC6-A759-E245-9376-FBC804116930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EA689E13-8906-1E4A-AA42-4143A23E073B}" type="pres">
      <dgm:prSet presAssocID="{29D8FFC6-A759-E245-9376-FBC804116930}" presName="parentText" presStyleLbl="node1" presStyleIdx="1" presStyleCnt="5" custLinFactNeighborX="57522" custLinFactNeighborY="509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3337C6-4E7E-2846-BA48-D85211AF3A0D}" type="pres">
      <dgm:prSet presAssocID="{29D8FFC6-A759-E245-9376-FBC804116930}" presName="negativeSpace" presStyleCnt="0"/>
      <dgm:spPr/>
      <dgm:t>
        <a:bodyPr/>
        <a:lstStyle/>
        <a:p>
          <a:endParaRPr lang="es-CO"/>
        </a:p>
      </dgm:t>
    </dgm:pt>
    <dgm:pt modelId="{A100DCA3-E8E7-2A4D-A057-0B3EE1951B69}" type="pres">
      <dgm:prSet presAssocID="{29D8FFC6-A759-E245-9376-FBC804116930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13A10CF-5711-BF4F-A185-23657A8AE476}" type="pres">
      <dgm:prSet presAssocID="{80107EFE-ACA1-5840-B630-0B3CF347B112}" presName="spaceBetweenRectangles" presStyleCnt="0"/>
      <dgm:spPr/>
      <dgm:t>
        <a:bodyPr/>
        <a:lstStyle/>
        <a:p>
          <a:endParaRPr lang="es-CO"/>
        </a:p>
      </dgm:t>
    </dgm:pt>
    <dgm:pt modelId="{02579DAA-8DDE-EA44-BDE9-563B5FCFC04A}" type="pres">
      <dgm:prSet presAssocID="{9E663C48-88DD-424B-9692-C04310D9ADE2}" presName="parentLin" presStyleCnt="0"/>
      <dgm:spPr/>
      <dgm:t>
        <a:bodyPr/>
        <a:lstStyle/>
        <a:p>
          <a:endParaRPr lang="es-CO"/>
        </a:p>
      </dgm:t>
    </dgm:pt>
    <dgm:pt modelId="{4E7EE9F5-A2B7-3144-B13E-ECD768DA6FB1}" type="pres">
      <dgm:prSet presAssocID="{9E663C48-88DD-424B-9692-C04310D9ADE2}" presName="parentLeftMargin" presStyleLbl="node1" presStyleIdx="1" presStyleCnt="5"/>
      <dgm:spPr/>
      <dgm:t>
        <a:bodyPr/>
        <a:lstStyle/>
        <a:p>
          <a:endParaRPr lang="es-ES"/>
        </a:p>
      </dgm:t>
    </dgm:pt>
    <dgm:pt modelId="{D5283A21-70DE-554D-ABB2-58A8CABD4C25}" type="pres">
      <dgm:prSet presAssocID="{9E663C48-88DD-424B-9692-C04310D9ADE2}" presName="parentText" presStyleLbl="node1" presStyleIdx="2" presStyleCnt="5" custLinFactNeighborX="55168" custLinFactNeighborY="1051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8897DC-7C12-CB40-B7F4-0DA177018678}" type="pres">
      <dgm:prSet presAssocID="{9E663C48-88DD-424B-9692-C04310D9ADE2}" presName="negativeSpace" presStyleCnt="0"/>
      <dgm:spPr/>
      <dgm:t>
        <a:bodyPr/>
        <a:lstStyle/>
        <a:p>
          <a:endParaRPr lang="es-CO"/>
        </a:p>
      </dgm:t>
    </dgm:pt>
    <dgm:pt modelId="{1D66BA21-6E8A-A343-A814-595D89C35BD2}" type="pres">
      <dgm:prSet presAssocID="{9E663C48-88DD-424B-9692-C04310D9ADE2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ACBC82F-D356-8B47-B7B3-0B7606DBC3AE}" type="pres">
      <dgm:prSet presAssocID="{98F2324B-D6C4-1143-BFAC-2F15AD68DF13}" presName="spaceBetweenRectangles" presStyleCnt="0"/>
      <dgm:spPr/>
      <dgm:t>
        <a:bodyPr/>
        <a:lstStyle/>
        <a:p>
          <a:endParaRPr lang="es-CO"/>
        </a:p>
      </dgm:t>
    </dgm:pt>
    <dgm:pt modelId="{88867F15-D3A2-C44A-911F-30E430C66479}" type="pres">
      <dgm:prSet presAssocID="{FC4C2940-E179-924A-ADC0-10F3A2358557}" presName="parentLin" presStyleCnt="0"/>
      <dgm:spPr/>
      <dgm:t>
        <a:bodyPr/>
        <a:lstStyle/>
        <a:p>
          <a:endParaRPr lang="es-CO"/>
        </a:p>
      </dgm:t>
    </dgm:pt>
    <dgm:pt modelId="{D08E1940-8A75-074E-A982-007D8660CF07}" type="pres">
      <dgm:prSet presAssocID="{FC4C2940-E179-924A-ADC0-10F3A2358557}" presName="parentLeftMargin" presStyleLbl="node1" presStyleIdx="2" presStyleCnt="5"/>
      <dgm:spPr/>
      <dgm:t>
        <a:bodyPr/>
        <a:lstStyle/>
        <a:p>
          <a:endParaRPr lang="es-ES"/>
        </a:p>
      </dgm:t>
    </dgm:pt>
    <dgm:pt modelId="{B60FFC0B-8D06-F64E-B33E-3B4E00A355CA}" type="pres">
      <dgm:prSet presAssocID="{FC4C2940-E179-924A-ADC0-10F3A2358557}" presName="parentText" presStyleLbl="node1" presStyleIdx="3" presStyleCnt="5" custLinFactNeighborX="55168" custLinFactNeighborY="533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BA61EE-3851-E645-8E12-237BDEC71D71}" type="pres">
      <dgm:prSet presAssocID="{FC4C2940-E179-924A-ADC0-10F3A2358557}" presName="negativeSpace" presStyleCnt="0"/>
      <dgm:spPr/>
      <dgm:t>
        <a:bodyPr/>
        <a:lstStyle/>
        <a:p>
          <a:endParaRPr lang="es-CO"/>
        </a:p>
      </dgm:t>
    </dgm:pt>
    <dgm:pt modelId="{600FBDBA-FCFE-B048-850F-B94327FABC9D}" type="pres">
      <dgm:prSet presAssocID="{FC4C2940-E179-924A-ADC0-10F3A2358557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E293456-61BB-AE48-97E1-2053C5B0116A}" type="pres">
      <dgm:prSet presAssocID="{74D687EC-BC98-A749-B5C3-20DE6159D890}" presName="spaceBetweenRectangles" presStyleCnt="0"/>
      <dgm:spPr/>
      <dgm:t>
        <a:bodyPr/>
        <a:lstStyle/>
        <a:p>
          <a:endParaRPr lang="es-CO"/>
        </a:p>
      </dgm:t>
    </dgm:pt>
    <dgm:pt modelId="{898A6FBD-7E22-5943-9D26-3FB8BE8BB679}" type="pres">
      <dgm:prSet presAssocID="{E8E27D69-5BF1-0A49-AE83-718A403EA432}" presName="parentLin" presStyleCnt="0"/>
      <dgm:spPr/>
      <dgm:t>
        <a:bodyPr/>
        <a:lstStyle/>
        <a:p>
          <a:endParaRPr lang="es-CO"/>
        </a:p>
      </dgm:t>
    </dgm:pt>
    <dgm:pt modelId="{333BFAAE-B485-1F4F-9A10-B640CE05B452}" type="pres">
      <dgm:prSet presAssocID="{E8E27D69-5BF1-0A49-AE83-718A403EA432}" presName="parentLeftMargin" presStyleLbl="node1" presStyleIdx="3" presStyleCnt="5"/>
      <dgm:spPr/>
      <dgm:t>
        <a:bodyPr/>
        <a:lstStyle/>
        <a:p>
          <a:endParaRPr lang="es-ES"/>
        </a:p>
      </dgm:t>
    </dgm:pt>
    <dgm:pt modelId="{2C3172BC-9F5B-FC46-B90A-233A6E553F1F}" type="pres">
      <dgm:prSet presAssocID="{E8E27D69-5BF1-0A49-AE83-718A403EA432}" presName="parentText" presStyleLbl="node1" presStyleIdx="4" presStyleCnt="5" custLinFactNeighborX="55168" custLinFactNeighborY="1076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A8C030-8494-BB40-B103-5F482E2697D2}" type="pres">
      <dgm:prSet presAssocID="{E8E27D69-5BF1-0A49-AE83-718A403EA432}" presName="negativeSpace" presStyleCnt="0"/>
      <dgm:spPr/>
      <dgm:t>
        <a:bodyPr/>
        <a:lstStyle/>
        <a:p>
          <a:endParaRPr lang="es-CO"/>
        </a:p>
      </dgm:t>
    </dgm:pt>
    <dgm:pt modelId="{3C8DE6F5-FB20-6641-9EEB-34E7B97B1DFC}" type="pres">
      <dgm:prSet presAssocID="{E8E27D69-5BF1-0A49-AE83-718A403EA432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00AF8F4D-1C3A-484D-83C1-51ADAB8CCF64}" type="presOf" srcId="{9E663C48-88DD-424B-9692-C04310D9ADE2}" destId="{4E7EE9F5-A2B7-3144-B13E-ECD768DA6FB1}" srcOrd="0" destOrd="0" presId="urn:microsoft.com/office/officeart/2005/8/layout/list1"/>
    <dgm:cxn modelId="{3A22E1D5-8A8A-424D-8F3E-D68FBB26148E}" type="presOf" srcId="{29D8FFC6-A759-E245-9376-FBC804116930}" destId="{EFF971A8-FA79-AE47-AD94-12771225869F}" srcOrd="0" destOrd="0" presId="urn:microsoft.com/office/officeart/2005/8/layout/list1"/>
    <dgm:cxn modelId="{04B359AA-E5D8-4A22-AEF7-6229331602DB}" type="presOf" srcId="{E8E27D69-5BF1-0A49-AE83-718A403EA432}" destId="{333BFAAE-B485-1F4F-9A10-B640CE05B452}" srcOrd="0" destOrd="0" presId="urn:microsoft.com/office/officeart/2005/8/layout/list1"/>
    <dgm:cxn modelId="{FCA9C587-AA0A-4241-8F9C-445F0F938410}" type="presOf" srcId="{F5C752BB-1655-AC43-BF7C-E0D5C7E69B52}" destId="{F9DF7A10-49DB-4E48-BE0E-E4230D76CDC6}" srcOrd="0" destOrd="0" presId="urn:microsoft.com/office/officeart/2005/8/layout/list1"/>
    <dgm:cxn modelId="{51FA2668-6839-B448-A032-2F430A63F90D}" srcId="{F5C752BB-1655-AC43-BF7C-E0D5C7E69B52}" destId="{FC4C2940-E179-924A-ADC0-10F3A2358557}" srcOrd="3" destOrd="0" parTransId="{B8E412F5-2A63-374B-B0A3-374F5A0F1E14}" sibTransId="{74D687EC-BC98-A749-B5C3-20DE6159D890}"/>
    <dgm:cxn modelId="{21C9FAAB-677A-4F25-B147-3C77FA5802E4}" type="presOf" srcId="{9E663C48-88DD-424B-9692-C04310D9ADE2}" destId="{D5283A21-70DE-554D-ABB2-58A8CABD4C25}" srcOrd="1" destOrd="0" presId="urn:microsoft.com/office/officeart/2005/8/layout/list1"/>
    <dgm:cxn modelId="{B57A3F4F-68C9-4E55-BC32-4379C40206F5}" type="presOf" srcId="{29D8FFC6-A759-E245-9376-FBC804116930}" destId="{EA689E13-8906-1E4A-AA42-4143A23E073B}" srcOrd="1" destOrd="0" presId="urn:microsoft.com/office/officeart/2005/8/layout/list1"/>
    <dgm:cxn modelId="{2B4C844D-5B1C-46F9-B2DB-3EA2B234B51B}" type="presOf" srcId="{8C6033ED-A255-634D-87AA-94D7D88E0150}" destId="{32DD6069-A7A4-F44B-BFCE-706EF9FFC107}" srcOrd="1" destOrd="0" presId="urn:microsoft.com/office/officeart/2005/8/layout/list1"/>
    <dgm:cxn modelId="{47A80FE5-3896-FB4E-B93D-B545C654A793}" srcId="{F5C752BB-1655-AC43-BF7C-E0D5C7E69B52}" destId="{9E663C48-88DD-424B-9692-C04310D9ADE2}" srcOrd="2" destOrd="0" parTransId="{C67C3F45-2290-B945-90CD-B4BC94D299D2}" sibTransId="{98F2324B-D6C4-1143-BFAC-2F15AD68DF13}"/>
    <dgm:cxn modelId="{8B604BA9-DEC0-47D0-B7C1-139AA63F8617}" type="presOf" srcId="{FC4C2940-E179-924A-ADC0-10F3A2358557}" destId="{D08E1940-8A75-074E-A982-007D8660CF07}" srcOrd="0" destOrd="0" presId="urn:microsoft.com/office/officeart/2005/8/layout/list1"/>
    <dgm:cxn modelId="{4BBCABBF-CFC6-054F-82F5-207E0A455C01}" srcId="{F5C752BB-1655-AC43-BF7C-E0D5C7E69B52}" destId="{E8E27D69-5BF1-0A49-AE83-718A403EA432}" srcOrd="4" destOrd="0" parTransId="{8C4DB696-CE8F-4A47-B39C-4B4B4C8D37F3}" sibTransId="{317DE2E9-3783-C74D-A6B9-77F4232C2A62}"/>
    <dgm:cxn modelId="{C76B9CCE-4FE6-BF4E-9B79-01F9C211625C}" srcId="{F5C752BB-1655-AC43-BF7C-E0D5C7E69B52}" destId="{29D8FFC6-A759-E245-9376-FBC804116930}" srcOrd="1" destOrd="0" parTransId="{94301B7B-0714-4249-AABE-0B27D6D020DD}" sibTransId="{80107EFE-ACA1-5840-B630-0B3CF347B112}"/>
    <dgm:cxn modelId="{F7DDE699-0505-42C5-BBC4-BFD6C731A6A2}" type="presOf" srcId="{FC4C2940-E179-924A-ADC0-10F3A2358557}" destId="{B60FFC0B-8D06-F64E-B33E-3B4E00A355CA}" srcOrd="1" destOrd="0" presId="urn:microsoft.com/office/officeart/2005/8/layout/list1"/>
    <dgm:cxn modelId="{3197B462-D9B1-4D7C-828F-0CF68A385ACF}" type="presOf" srcId="{E8E27D69-5BF1-0A49-AE83-718A403EA432}" destId="{2C3172BC-9F5B-FC46-B90A-233A6E553F1F}" srcOrd="1" destOrd="0" presId="urn:microsoft.com/office/officeart/2005/8/layout/list1"/>
    <dgm:cxn modelId="{80DC0D9C-C3E4-FB47-A0CD-893399CC636D}" srcId="{F5C752BB-1655-AC43-BF7C-E0D5C7E69B52}" destId="{8C6033ED-A255-634D-87AA-94D7D88E0150}" srcOrd="0" destOrd="0" parTransId="{46ED1004-E098-344B-B2C1-F8D9C0A45163}" sibTransId="{14ABA30A-99FC-4843-8DD6-99C4914E1494}"/>
    <dgm:cxn modelId="{F9CBD27D-0EF8-4BA3-95C3-0B220BF2DE04}" type="presOf" srcId="{8C6033ED-A255-634D-87AA-94D7D88E0150}" destId="{73F3FC11-5F0D-4A40-A900-C7324FE59DF3}" srcOrd="0" destOrd="0" presId="urn:microsoft.com/office/officeart/2005/8/layout/list1"/>
    <dgm:cxn modelId="{330CB464-6B92-422D-8641-4F752BFEFAA9}" type="presParOf" srcId="{F9DF7A10-49DB-4E48-BE0E-E4230D76CDC6}" destId="{74C37522-F250-B640-860B-8E5368024794}" srcOrd="0" destOrd="0" presId="urn:microsoft.com/office/officeart/2005/8/layout/list1"/>
    <dgm:cxn modelId="{976B7234-88DF-4FC9-A003-7B18BFE3B882}" type="presParOf" srcId="{74C37522-F250-B640-860B-8E5368024794}" destId="{73F3FC11-5F0D-4A40-A900-C7324FE59DF3}" srcOrd="0" destOrd="0" presId="urn:microsoft.com/office/officeart/2005/8/layout/list1"/>
    <dgm:cxn modelId="{DCC52D4F-1082-4D94-8C0C-049E2AB6608A}" type="presParOf" srcId="{74C37522-F250-B640-860B-8E5368024794}" destId="{32DD6069-A7A4-F44B-BFCE-706EF9FFC107}" srcOrd="1" destOrd="0" presId="urn:microsoft.com/office/officeart/2005/8/layout/list1"/>
    <dgm:cxn modelId="{5C133FAF-4DF1-4C4D-A106-EB2822DBD613}" type="presParOf" srcId="{F9DF7A10-49DB-4E48-BE0E-E4230D76CDC6}" destId="{6BAF4826-EFD5-6B48-815F-3D9BD83EFC42}" srcOrd="1" destOrd="0" presId="urn:microsoft.com/office/officeart/2005/8/layout/list1"/>
    <dgm:cxn modelId="{3E288DA2-4F5A-4D30-9433-06E324762EB2}" type="presParOf" srcId="{F9DF7A10-49DB-4E48-BE0E-E4230D76CDC6}" destId="{133CCF9B-A443-7E4C-A0FA-40B6AC6F047D}" srcOrd="2" destOrd="0" presId="urn:microsoft.com/office/officeart/2005/8/layout/list1"/>
    <dgm:cxn modelId="{D0DA2C71-1D71-48CC-AA84-1DCF3BE9BA23}" type="presParOf" srcId="{F9DF7A10-49DB-4E48-BE0E-E4230D76CDC6}" destId="{DD7665D7-3634-1B4C-BAAA-4E517E5A82F3}" srcOrd="3" destOrd="0" presId="urn:microsoft.com/office/officeart/2005/8/layout/list1"/>
    <dgm:cxn modelId="{80477693-83E9-4BA3-8C0A-0CFF80D97EDC}" type="presParOf" srcId="{F9DF7A10-49DB-4E48-BE0E-E4230D76CDC6}" destId="{27CC815D-525C-1546-9CB5-58F0186645C4}" srcOrd="4" destOrd="0" presId="urn:microsoft.com/office/officeart/2005/8/layout/list1"/>
    <dgm:cxn modelId="{F2E3CB18-9EBC-423B-987E-EED9EA213E07}" type="presParOf" srcId="{27CC815D-525C-1546-9CB5-58F0186645C4}" destId="{EFF971A8-FA79-AE47-AD94-12771225869F}" srcOrd="0" destOrd="0" presId="urn:microsoft.com/office/officeart/2005/8/layout/list1"/>
    <dgm:cxn modelId="{08437AA5-6EC1-4EF7-9F92-096A32223310}" type="presParOf" srcId="{27CC815D-525C-1546-9CB5-58F0186645C4}" destId="{EA689E13-8906-1E4A-AA42-4143A23E073B}" srcOrd="1" destOrd="0" presId="urn:microsoft.com/office/officeart/2005/8/layout/list1"/>
    <dgm:cxn modelId="{E6260CF3-9B9F-4433-8683-8F8C499FA1D6}" type="presParOf" srcId="{F9DF7A10-49DB-4E48-BE0E-E4230D76CDC6}" destId="{0C3337C6-4E7E-2846-BA48-D85211AF3A0D}" srcOrd="5" destOrd="0" presId="urn:microsoft.com/office/officeart/2005/8/layout/list1"/>
    <dgm:cxn modelId="{ADDA9786-EF17-42B3-B7E2-401E9EDEAA25}" type="presParOf" srcId="{F9DF7A10-49DB-4E48-BE0E-E4230D76CDC6}" destId="{A100DCA3-E8E7-2A4D-A057-0B3EE1951B69}" srcOrd="6" destOrd="0" presId="urn:microsoft.com/office/officeart/2005/8/layout/list1"/>
    <dgm:cxn modelId="{6038C4EC-A5D5-4CC8-AEB2-9B73DBBD3A1A}" type="presParOf" srcId="{F9DF7A10-49DB-4E48-BE0E-E4230D76CDC6}" destId="{713A10CF-5711-BF4F-A185-23657A8AE476}" srcOrd="7" destOrd="0" presId="urn:microsoft.com/office/officeart/2005/8/layout/list1"/>
    <dgm:cxn modelId="{34EED6D4-1D13-422D-BD40-15A8BA1DC571}" type="presParOf" srcId="{F9DF7A10-49DB-4E48-BE0E-E4230D76CDC6}" destId="{02579DAA-8DDE-EA44-BDE9-563B5FCFC04A}" srcOrd="8" destOrd="0" presId="urn:microsoft.com/office/officeart/2005/8/layout/list1"/>
    <dgm:cxn modelId="{49D37CD3-11FE-4B61-BDE4-070D6C0FB031}" type="presParOf" srcId="{02579DAA-8DDE-EA44-BDE9-563B5FCFC04A}" destId="{4E7EE9F5-A2B7-3144-B13E-ECD768DA6FB1}" srcOrd="0" destOrd="0" presId="urn:microsoft.com/office/officeart/2005/8/layout/list1"/>
    <dgm:cxn modelId="{3B3453B4-6EBE-41B0-9949-BA4F31FD1193}" type="presParOf" srcId="{02579DAA-8DDE-EA44-BDE9-563B5FCFC04A}" destId="{D5283A21-70DE-554D-ABB2-58A8CABD4C25}" srcOrd="1" destOrd="0" presId="urn:microsoft.com/office/officeart/2005/8/layout/list1"/>
    <dgm:cxn modelId="{11724026-C701-41E0-8F13-2031B29165E7}" type="presParOf" srcId="{F9DF7A10-49DB-4E48-BE0E-E4230D76CDC6}" destId="{678897DC-7C12-CB40-B7F4-0DA177018678}" srcOrd="9" destOrd="0" presId="urn:microsoft.com/office/officeart/2005/8/layout/list1"/>
    <dgm:cxn modelId="{9D691D27-B027-4725-8723-951E06E60C95}" type="presParOf" srcId="{F9DF7A10-49DB-4E48-BE0E-E4230D76CDC6}" destId="{1D66BA21-6E8A-A343-A814-595D89C35BD2}" srcOrd="10" destOrd="0" presId="urn:microsoft.com/office/officeart/2005/8/layout/list1"/>
    <dgm:cxn modelId="{6CFAF80A-5757-451A-B18B-39371DA70FBE}" type="presParOf" srcId="{F9DF7A10-49DB-4E48-BE0E-E4230D76CDC6}" destId="{CACBC82F-D356-8B47-B7B3-0B7606DBC3AE}" srcOrd="11" destOrd="0" presId="urn:microsoft.com/office/officeart/2005/8/layout/list1"/>
    <dgm:cxn modelId="{EDFBA473-3E5E-4E3B-8489-F740304A2273}" type="presParOf" srcId="{F9DF7A10-49DB-4E48-BE0E-E4230D76CDC6}" destId="{88867F15-D3A2-C44A-911F-30E430C66479}" srcOrd="12" destOrd="0" presId="urn:microsoft.com/office/officeart/2005/8/layout/list1"/>
    <dgm:cxn modelId="{282380DF-D068-4DD0-A266-1D84AF12EDC1}" type="presParOf" srcId="{88867F15-D3A2-C44A-911F-30E430C66479}" destId="{D08E1940-8A75-074E-A982-007D8660CF07}" srcOrd="0" destOrd="0" presId="urn:microsoft.com/office/officeart/2005/8/layout/list1"/>
    <dgm:cxn modelId="{48F0D8AE-9032-4116-90F3-6F3E019EB9EC}" type="presParOf" srcId="{88867F15-D3A2-C44A-911F-30E430C66479}" destId="{B60FFC0B-8D06-F64E-B33E-3B4E00A355CA}" srcOrd="1" destOrd="0" presId="urn:microsoft.com/office/officeart/2005/8/layout/list1"/>
    <dgm:cxn modelId="{D74E0B08-9B5A-4A56-A332-E07F355A2127}" type="presParOf" srcId="{F9DF7A10-49DB-4E48-BE0E-E4230D76CDC6}" destId="{61BA61EE-3851-E645-8E12-237BDEC71D71}" srcOrd="13" destOrd="0" presId="urn:microsoft.com/office/officeart/2005/8/layout/list1"/>
    <dgm:cxn modelId="{35B04FA0-D497-4C7F-85A6-6D2D97B9B8CB}" type="presParOf" srcId="{F9DF7A10-49DB-4E48-BE0E-E4230D76CDC6}" destId="{600FBDBA-FCFE-B048-850F-B94327FABC9D}" srcOrd="14" destOrd="0" presId="urn:microsoft.com/office/officeart/2005/8/layout/list1"/>
    <dgm:cxn modelId="{2D28029A-73E2-4A5E-A7CA-08BA4AB3F644}" type="presParOf" srcId="{F9DF7A10-49DB-4E48-BE0E-E4230D76CDC6}" destId="{6E293456-61BB-AE48-97E1-2053C5B0116A}" srcOrd="15" destOrd="0" presId="urn:microsoft.com/office/officeart/2005/8/layout/list1"/>
    <dgm:cxn modelId="{29039C9B-3023-42EB-96AB-8EEDDA2D488C}" type="presParOf" srcId="{F9DF7A10-49DB-4E48-BE0E-E4230D76CDC6}" destId="{898A6FBD-7E22-5943-9D26-3FB8BE8BB679}" srcOrd="16" destOrd="0" presId="urn:microsoft.com/office/officeart/2005/8/layout/list1"/>
    <dgm:cxn modelId="{20EF6343-FD22-4B22-AC9F-C0E2C99BDA5D}" type="presParOf" srcId="{898A6FBD-7E22-5943-9D26-3FB8BE8BB679}" destId="{333BFAAE-B485-1F4F-9A10-B640CE05B452}" srcOrd="0" destOrd="0" presId="urn:microsoft.com/office/officeart/2005/8/layout/list1"/>
    <dgm:cxn modelId="{C0A3F703-44CD-4B95-8CAD-18EBF389C4FB}" type="presParOf" srcId="{898A6FBD-7E22-5943-9D26-3FB8BE8BB679}" destId="{2C3172BC-9F5B-FC46-B90A-233A6E553F1F}" srcOrd="1" destOrd="0" presId="urn:microsoft.com/office/officeart/2005/8/layout/list1"/>
    <dgm:cxn modelId="{D174EC42-CD04-439A-BCBA-CA072EA1335F}" type="presParOf" srcId="{F9DF7A10-49DB-4E48-BE0E-E4230D76CDC6}" destId="{C0A8C030-8494-BB40-B103-5F482E2697D2}" srcOrd="17" destOrd="0" presId="urn:microsoft.com/office/officeart/2005/8/layout/list1"/>
    <dgm:cxn modelId="{A35DA6DE-913F-4B80-B5E9-C1002B13072D}" type="presParOf" srcId="{F9DF7A10-49DB-4E48-BE0E-E4230D76CDC6}" destId="{3C8DE6F5-FB20-6641-9EEB-34E7B97B1DF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BB3E04-9BB3-4F2A-823E-47A7625E0909}" type="doc">
      <dgm:prSet loTypeId="urn:microsoft.com/office/officeart/2005/8/layout/hierarchy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E130DC53-2301-41AC-8883-841E36FF3C25}">
      <dgm:prSet custT="1"/>
      <dgm:spPr/>
      <dgm:t>
        <a:bodyPr/>
        <a:lstStyle/>
        <a:p>
          <a:pPr rtl="0"/>
          <a:r>
            <a:rPr lang="es-MX" sz="1800" b="1" dirty="0" smtClean="0"/>
            <a:t>Primera encuesta de salud mental en el país que parte de la muestra maestra del MSPS</a:t>
          </a:r>
          <a:endParaRPr lang="es-CO" sz="1800" b="1" dirty="0"/>
        </a:p>
      </dgm:t>
    </dgm:pt>
    <dgm:pt modelId="{C99E798F-6854-4CDF-8F99-F06C28FC6A63}" type="parTrans" cxnId="{40B709CF-C124-4F72-AF6B-0D800AB50CAC}">
      <dgm:prSet/>
      <dgm:spPr/>
      <dgm:t>
        <a:bodyPr/>
        <a:lstStyle/>
        <a:p>
          <a:endParaRPr lang="es-CO" sz="1800"/>
        </a:p>
      </dgm:t>
    </dgm:pt>
    <dgm:pt modelId="{5A45A1D9-666E-4F7F-B1FB-186911FC019B}" type="sibTrans" cxnId="{40B709CF-C124-4F72-AF6B-0D800AB50CAC}">
      <dgm:prSet/>
      <dgm:spPr/>
      <dgm:t>
        <a:bodyPr/>
        <a:lstStyle/>
        <a:p>
          <a:endParaRPr lang="es-CO" sz="1800"/>
        </a:p>
      </dgm:t>
    </dgm:pt>
    <dgm:pt modelId="{4B075881-8AFB-41C2-8849-0D5412E9DC75}">
      <dgm:prSet custT="1"/>
      <dgm:spPr/>
      <dgm:t>
        <a:bodyPr/>
        <a:lstStyle/>
        <a:p>
          <a:pPr rtl="0"/>
          <a:r>
            <a:rPr lang="es-MX" sz="1800" b="1" dirty="0" smtClean="0"/>
            <a:t>Toma el espectro salud mental – problema mental – trastorno mental; énfasis en salud mental en su sentido más positivo</a:t>
          </a:r>
          <a:endParaRPr lang="es-CO" sz="1800" b="1" dirty="0"/>
        </a:p>
      </dgm:t>
    </dgm:pt>
    <dgm:pt modelId="{F638767A-8CDD-4418-9709-C6428F96396C}" type="parTrans" cxnId="{F1FF20E4-B39D-499E-8B5F-429135701A9B}">
      <dgm:prSet/>
      <dgm:spPr/>
      <dgm:t>
        <a:bodyPr/>
        <a:lstStyle/>
        <a:p>
          <a:endParaRPr lang="es-CO" sz="1800"/>
        </a:p>
      </dgm:t>
    </dgm:pt>
    <dgm:pt modelId="{03F7C1C5-1F3A-4385-8E68-831066D4C4FC}" type="sibTrans" cxnId="{F1FF20E4-B39D-499E-8B5F-429135701A9B}">
      <dgm:prSet/>
      <dgm:spPr/>
      <dgm:t>
        <a:bodyPr/>
        <a:lstStyle/>
        <a:p>
          <a:endParaRPr lang="es-CO" sz="1800"/>
        </a:p>
      </dgm:t>
    </dgm:pt>
    <dgm:pt modelId="{5653E96B-ADE0-4983-9068-FC686FA0FDC3}">
      <dgm:prSet custT="1"/>
      <dgm:spPr/>
      <dgm:t>
        <a:bodyPr/>
        <a:lstStyle/>
        <a:p>
          <a:pPr rtl="0"/>
          <a:r>
            <a:rPr lang="es-MX" sz="1800" b="1" dirty="0" smtClean="0"/>
            <a:t>Se incluye en la muestra a niños y niñas entre 7 y 11 años</a:t>
          </a:r>
          <a:endParaRPr lang="es-CO" sz="1800" b="1" dirty="0"/>
        </a:p>
      </dgm:t>
    </dgm:pt>
    <dgm:pt modelId="{E8EE2874-394A-4740-BF67-F4EC370CAA18}" type="parTrans" cxnId="{EBF7BBB0-37E2-46A8-9AE5-839C8F51D4A8}">
      <dgm:prSet/>
      <dgm:spPr/>
      <dgm:t>
        <a:bodyPr/>
        <a:lstStyle/>
        <a:p>
          <a:endParaRPr lang="es-CO" sz="1800"/>
        </a:p>
      </dgm:t>
    </dgm:pt>
    <dgm:pt modelId="{DC35CCE1-84F8-46BC-B26A-474D3C039E77}" type="sibTrans" cxnId="{EBF7BBB0-37E2-46A8-9AE5-839C8F51D4A8}">
      <dgm:prSet/>
      <dgm:spPr/>
      <dgm:t>
        <a:bodyPr/>
        <a:lstStyle/>
        <a:p>
          <a:endParaRPr lang="es-CO" sz="1800"/>
        </a:p>
      </dgm:t>
    </dgm:pt>
    <dgm:pt modelId="{A95B355E-2BE1-4D02-9581-06EE9AE89D05}">
      <dgm:prSet custT="1"/>
      <dgm:spPr/>
      <dgm:t>
        <a:bodyPr/>
        <a:lstStyle/>
        <a:p>
          <a:pPr rtl="0"/>
          <a:r>
            <a:rPr lang="es-MX" sz="1800" b="1" dirty="0" smtClean="0"/>
            <a:t>Indaga por la relación entre enfermedades crónicas (físicas) y problemas y trastornos mentales</a:t>
          </a:r>
          <a:endParaRPr lang="es-CO" sz="1800" b="1" dirty="0"/>
        </a:p>
      </dgm:t>
    </dgm:pt>
    <dgm:pt modelId="{4BCE4531-2BED-413F-ACFB-3AA4C58E86F0}" type="parTrans" cxnId="{63A9AC49-7B23-45E6-B938-0707DCE263A0}">
      <dgm:prSet/>
      <dgm:spPr/>
      <dgm:t>
        <a:bodyPr/>
        <a:lstStyle/>
        <a:p>
          <a:endParaRPr lang="es-CO" sz="1800"/>
        </a:p>
      </dgm:t>
    </dgm:pt>
    <dgm:pt modelId="{88651369-28FF-4A96-95A7-E0AEBB323757}" type="sibTrans" cxnId="{63A9AC49-7B23-45E6-B938-0707DCE263A0}">
      <dgm:prSet/>
      <dgm:spPr/>
      <dgm:t>
        <a:bodyPr/>
        <a:lstStyle/>
        <a:p>
          <a:endParaRPr lang="es-CO" sz="1800"/>
        </a:p>
      </dgm:t>
    </dgm:pt>
    <dgm:pt modelId="{6122269E-D9F4-4804-B9BD-56C153FBA458}">
      <dgm:prSet custT="1"/>
      <dgm:spPr/>
      <dgm:t>
        <a:bodyPr/>
        <a:lstStyle/>
        <a:p>
          <a:pPr rtl="0"/>
          <a:r>
            <a:rPr lang="es-MX" sz="1800" b="1" dirty="0" smtClean="0"/>
            <a:t>Evalúa la percepción de estado de salud en la población colombiana</a:t>
          </a:r>
          <a:endParaRPr lang="es-CO" sz="1800" b="1" dirty="0"/>
        </a:p>
      </dgm:t>
    </dgm:pt>
    <dgm:pt modelId="{DA3DD810-BDBE-42AC-97BF-77BC09A50105}" type="parTrans" cxnId="{A786BDE2-C75B-46A3-BD2F-885718FF41F2}">
      <dgm:prSet/>
      <dgm:spPr/>
      <dgm:t>
        <a:bodyPr/>
        <a:lstStyle/>
        <a:p>
          <a:endParaRPr lang="es-CO" sz="1800"/>
        </a:p>
      </dgm:t>
    </dgm:pt>
    <dgm:pt modelId="{DFA3DA6D-FB13-427D-851D-443B02E14036}" type="sibTrans" cxnId="{A786BDE2-C75B-46A3-BD2F-885718FF41F2}">
      <dgm:prSet/>
      <dgm:spPr/>
      <dgm:t>
        <a:bodyPr/>
        <a:lstStyle/>
        <a:p>
          <a:endParaRPr lang="es-CO" sz="1800"/>
        </a:p>
      </dgm:t>
    </dgm:pt>
    <dgm:pt modelId="{78A7F169-D498-445C-BE50-24EB6CD89651}">
      <dgm:prSet custT="1"/>
      <dgm:spPr/>
      <dgm:t>
        <a:bodyPr/>
        <a:lstStyle/>
        <a:p>
          <a:pPr rtl="0"/>
          <a:r>
            <a:rPr lang="es-MX" sz="1800" b="1" dirty="0" smtClean="0"/>
            <a:t>Indagan las consecuencias psicológicas de los eventos </a:t>
          </a:r>
          <a:r>
            <a:rPr lang="es-MX" sz="1800" b="1" dirty="0" err="1" smtClean="0"/>
            <a:t>traumáticosy</a:t>
          </a:r>
          <a:r>
            <a:rPr lang="es-MX" sz="1800" b="1" dirty="0" smtClean="0"/>
            <a:t> exposición a distintas formas de violencia.</a:t>
          </a:r>
          <a:endParaRPr lang="es-CO" sz="1800" b="1" dirty="0"/>
        </a:p>
      </dgm:t>
    </dgm:pt>
    <dgm:pt modelId="{CFA4FB00-4700-4D8C-892C-136D68049526}" type="parTrans" cxnId="{359CBE3E-372D-40F6-A63D-6DB6DD948A64}">
      <dgm:prSet/>
      <dgm:spPr/>
      <dgm:t>
        <a:bodyPr/>
        <a:lstStyle/>
        <a:p>
          <a:endParaRPr lang="es-CO" sz="1800"/>
        </a:p>
      </dgm:t>
    </dgm:pt>
    <dgm:pt modelId="{99A04ECF-9303-471D-A9C6-DA986035BE57}" type="sibTrans" cxnId="{359CBE3E-372D-40F6-A63D-6DB6DD948A64}">
      <dgm:prSet/>
      <dgm:spPr/>
      <dgm:t>
        <a:bodyPr/>
        <a:lstStyle/>
        <a:p>
          <a:endParaRPr lang="es-CO" sz="1800"/>
        </a:p>
      </dgm:t>
    </dgm:pt>
    <dgm:pt modelId="{D4208568-C990-43B4-B6D0-919529EB0E96}" type="pres">
      <dgm:prSet presAssocID="{26BB3E04-9BB3-4F2A-823E-47A7625E090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50337074-7AEA-4FC7-A48B-450048C7A7D1}" type="pres">
      <dgm:prSet presAssocID="{E130DC53-2301-41AC-8883-841E36FF3C25}" presName="vertOne" presStyleCnt="0"/>
      <dgm:spPr/>
    </dgm:pt>
    <dgm:pt modelId="{650E9B5D-66B0-44F9-B23A-70BCFC6FED50}" type="pres">
      <dgm:prSet presAssocID="{E130DC53-2301-41AC-8883-841E36FF3C25}" presName="txOne" presStyleLbl="node0" presStyleIdx="0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DDABA5A-E72B-4273-841F-A6EFD7056673}" type="pres">
      <dgm:prSet presAssocID="{E130DC53-2301-41AC-8883-841E36FF3C25}" presName="horzOne" presStyleCnt="0"/>
      <dgm:spPr/>
    </dgm:pt>
    <dgm:pt modelId="{C965705E-9D72-4688-BFE8-AA9AC9A1CBA0}" type="pres">
      <dgm:prSet presAssocID="{5A45A1D9-666E-4F7F-B1FB-186911FC019B}" presName="sibSpaceOne" presStyleCnt="0"/>
      <dgm:spPr/>
    </dgm:pt>
    <dgm:pt modelId="{035E5FEA-BC81-422D-9863-9D8CA76D65E9}" type="pres">
      <dgm:prSet presAssocID="{4B075881-8AFB-41C2-8849-0D5412E9DC75}" presName="vertOne" presStyleCnt="0"/>
      <dgm:spPr/>
    </dgm:pt>
    <dgm:pt modelId="{EB44B996-3716-428E-BCE5-0ACD93D16785}" type="pres">
      <dgm:prSet presAssocID="{4B075881-8AFB-41C2-8849-0D5412E9DC75}" presName="txOne" presStyleLbl="node0" presStyleIdx="1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3F19410-8B37-4280-89D2-B8575B47A4C1}" type="pres">
      <dgm:prSet presAssocID="{4B075881-8AFB-41C2-8849-0D5412E9DC75}" presName="horzOne" presStyleCnt="0"/>
      <dgm:spPr/>
    </dgm:pt>
    <dgm:pt modelId="{9B847C5B-C557-4773-B623-F71490FC2F31}" type="pres">
      <dgm:prSet presAssocID="{03F7C1C5-1F3A-4385-8E68-831066D4C4FC}" presName="sibSpaceOne" presStyleCnt="0"/>
      <dgm:spPr/>
    </dgm:pt>
    <dgm:pt modelId="{8FE2A8E5-F56A-4663-876D-E00F0325906D}" type="pres">
      <dgm:prSet presAssocID="{5653E96B-ADE0-4983-9068-FC686FA0FDC3}" presName="vertOne" presStyleCnt="0"/>
      <dgm:spPr/>
    </dgm:pt>
    <dgm:pt modelId="{5874BD8D-3682-43EA-A31E-9B3F3D73D9B0}" type="pres">
      <dgm:prSet presAssocID="{5653E96B-ADE0-4983-9068-FC686FA0FDC3}" presName="txOne" presStyleLbl="node0" presStyleIdx="2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8045EBA-3768-4DBC-8F69-C73CD06EDCC2}" type="pres">
      <dgm:prSet presAssocID="{5653E96B-ADE0-4983-9068-FC686FA0FDC3}" presName="horzOne" presStyleCnt="0"/>
      <dgm:spPr/>
    </dgm:pt>
    <dgm:pt modelId="{6B8D09A7-7557-47BE-BD06-CBF304F7205D}" type="pres">
      <dgm:prSet presAssocID="{DC35CCE1-84F8-46BC-B26A-474D3C039E77}" presName="sibSpaceOne" presStyleCnt="0"/>
      <dgm:spPr/>
    </dgm:pt>
    <dgm:pt modelId="{7E4E7BCD-03E0-422E-A1B2-A0B084439CE8}" type="pres">
      <dgm:prSet presAssocID="{A95B355E-2BE1-4D02-9581-06EE9AE89D05}" presName="vertOne" presStyleCnt="0"/>
      <dgm:spPr/>
    </dgm:pt>
    <dgm:pt modelId="{838202E6-2405-4AC0-BE43-67725957183E}" type="pres">
      <dgm:prSet presAssocID="{A95B355E-2BE1-4D02-9581-06EE9AE89D05}" presName="txOne" presStyleLbl="node0" presStyleIdx="3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F882BA7-BAA4-4A3F-8E1E-CB3F5D72DB48}" type="pres">
      <dgm:prSet presAssocID="{A95B355E-2BE1-4D02-9581-06EE9AE89D05}" presName="horzOne" presStyleCnt="0"/>
      <dgm:spPr/>
    </dgm:pt>
    <dgm:pt modelId="{20DD4503-D588-4EB9-8C6C-D008ABA50ACC}" type="pres">
      <dgm:prSet presAssocID="{88651369-28FF-4A96-95A7-E0AEBB323757}" presName="sibSpaceOne" presStyleCnt="0"/>
      <dgm:spPr/>
    </dgm:pt>
    <dgm:pt modelId="{ED7507B8-910A-48C0-B6CE-FB5D86ECDFFE}" type="pres">
      <dgm:prSet presAssocID="{6122269E-D9F4-4804-B9BD-56C153FBA458}" presName="vertOne" presStyleCnt="0"/>
      <dgm:spPr/>
    </dgm:pt>
    <dgm:pt modelId="{DD6F5447-AAA3-4E37-87A3-FC949F7C347D}" type="pres">
      <dgm:prSet presAssocID="{6122269E-D9F4-4804-B9BD-56C153FBA458}" presName="txOne" presStyleLbl="node0" presStyleIdx="4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D416CA6-5A05-4AC8-96E3-8568C6CD3208}" type="pres">
      <dgm:prSet presAssocID="{6122269E-D9F4-4804-B9BD-56C153FBA458}" presName="horzOne" presStyleCnt="0"/>
      <dgm:spPr/>
    </dgm:pt>
    <dgm:pt modelId="{CA41A4CD-129F-4B93-8FB9-EE22A1A50949}" type="pres">
      <dgm:prSet presAssocID="{DFA3DA6D-FB13-427D-851D-443B02E14036}" presName="sibSpaceOne" presStyleCnt="0"/>
      <dgm:spPr/>
    </dgm:pt>
    <dgm:pt modelId="{09643118-9DD8-49D7-BABF-CAFFB04D7B4C}" type="pres">
      <dgm:prSet presAssocID="{78A7F169-D498-445C-BE50-24EB6CD89651}" presName="vertOne" presStyleCnt="0"/>
      <dgm:spPr/>
    </dgm:pt>
    <dgm:pt modelId="{AA2BD7C6-A5DB-4443-9058-8BE115CB7253}" type="pres">
      <dgm:prSet presAssocID="{78A7F169-D498-445C-BE50-24EB6CD89651}" presName="txOne" presStyleLbl="node0" presStyleIdx="5" presStyleCnt="6" custScaleX="110660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3C6E551-C7D8-4FC9-8451-B89DA032569E}" type="pres">
      <dgm:prSet presAssocID="{78A7F169-D498-445C-BE50-24EB6CD89651}" presName="horzOne" presStyleCnt="0"/>
      <dgm:spPr/>
    </dgm:pt>
  </dgm:ptLst>
  <dgm:cxnLst>
    <dgm:cxn modelId="{63A9AC49-7B23-45E6-B938-0707DCE263A0}" srcId="{26BB3E04-9BB3-4F2A-823E-47A7625E0909}" destId="{A95B355E-2BE1-4D02-9581-06EE9AE89D05}" srcOrd="3" destOrd="0" parTransId="{4BCE4531-2BED-413F-ACFB-3AA4C58E86F0}" sibTransId="{88651369-28FF-4A96-95A7-E0AEBB323757}"/>
    <dgm:cxn modelId="{6E286038-1164-4842-BA1C-928663CA71F5}" type="presOf" srcId="{4B075881-8AFB-41C2-8849-0D5412E9DC75}" destId="{EB44B996-3716-428E-BCE5-0ACD93D16785}" srcOrd="0" destOrd="0" presId="urn:microsoft.com/office/officeart/2005/8/layout/hierarchy4"/>
    <dgm:cxn modelId="{359CBE3E-372D-40F6-A63D-6DB6DD948A64}" srcId="{26BB3E04-9BB3-4F2A-823E-47A7625E0909}" destId="{78A7F169-D498-445C-BE50-24EB6CD89651}" srcOrd="5" destOrd="0" parTransId="{CFA4FB00-4700-4D8C-892C-136D68049526}" sibTransId="{99A04ECF-9303-471D-A9C6-DA986035BE57}"/>
    <dgm:cxn modelId="{C8D5FA63-170C-4A71-819A-C860B9E17B67}" type="presOf" srcId="{E130DC53-2301-41AC-8883-841E36FF3C25}" destId="{650E9B5D-66B0-44F9-B23A-70BCFC6FED50}" srcOrd="0" destOrd="0" presId="urn:microsoft.com/office/officeart/2005/8/layout/hierarchy4"/>
    <dgm:cxn modelId="{8B88BF3E-E563-4254-88FA-541852BF564B}" type="presOf" srcId="{A95B355E-2BE1-4D02-9581-06EE9AE89D05}" destId="{838202E6-2405-4AC0-BE43-67725957183E}" srcOrd="0" destOrd="0" presId="urn:microsoft.com/office/officeart/2005/8/layout/hierarchy4"/>
    <dgm:cxn modelId="{40B709CF-C124-4F72-AF6B-0D800AB50CAC}" srcId="{26BB3E04-9BB3-4F2A-823E-47A7625E0909}" destId="{E130DC53-2301-41AC-8883-841E36FF3C25}" srcOrd="0" destOrd="0" parTransId="{C99E798F-6854-4CDF-8F99-F06C28FC6A63}" sibTransId="{5A45A1D9-666E-4F7F-B1FB-186911FC019B}"/>
    <dgm:cxn modelId="{EBF7BBB0-37E2-46A8-9AE5-839C8F51D4A8}" srcId="{26BB3E04-9BB3-4F2A-823E-47A7625E0909}" destId="{5653E96B-ADE0-4983-9068-FC686FA0FDC3}" srcOrd="2" destOrd="0" parTransId="{E8EE2874-394A-4740-BF67-F4EC370CAA18}" sibTransId="{DC35CCE1-84F8-46BC-B26A-474D3C039E77}"/>
    <dgm:cxn modelId="{F1FF20E4-B39D-499E-8B5F-429135701A9B}" srcId="{26BB3E04-9BB3-4F2A-823E-47A7625E0909}" destId="{4B075881-8AFB-41C2-8849-0D5412E9DC75}" srcOrd="1" destOrd="0" parTransId="{F638767A-8CDD-4418-9709-C6428F96396C}" sibTransId="{03F7C1C5-1F3A-4385-8E68-831066D4C4FC}"/>
    <dgm:cxn modelId="{8480E2D5-E63F-4527-9005-B28ED44B5DFC}" type="presOf" srcId="{26BB3E04-9BB3-4F2A-823E-47A7625E0909}" destId="{D4208568-C990-43B4-B6D0-919529EB0E96}" srcOrd="0" destOrd="0" presId="urn:microsoft.com/office/officeart/2005/8/layout/hierarchy4"/>
    <dgm:cxn modelId="{2C88F0C2-EC40-43E5-963C-706F560CFB7E}" type="presOf" srcId="{6122269E-D9F4-4804-B9BD-56C153FBA458}" destId="{DD6F5447-AAA3-4E37-87A3-FC949F7C347D}" srcOrd="0" destOrd="0" presId="urn:microsoft.com/office/officeart/2005/8/layout/hierarchy4"/>
    <dgm:cxn modelId="{A786BDE2-C75B-46A3-BD2F-885718FF41F2}" srcId="{26BB3E04-9BB3-4F2A-823E-47A7625E0909}" destId="{6122269E-D9F4-4804-B9BD-56C153FBA458}" srcOrd="4" destOrd="0" parTransId="{DA3DD810-BDBE-42AC-97BF-77BC09A50105}" sibTransId="{DFA3DA6D-FB13-427D-851D-443B02E14036}"/>
    <dgm:cxn modelId="{921CEF9C-C6D9-4167-951B-A987FF348D19}" type="presOf" srcId="{5653E96B-ADE0-4983-9068-FC686FA0FDC3}" destId="{5874BD8D-3682-43EA-A31E-9B3F3D73D9B0}" srcOrd="0" destOrd="0" presId="urn:microsoft.com/office/officeart/2005/8/layout/hierarchy4"/>
    <dgm:cxn modelId="{FE12D6C1-B925-4C95-9669-D3453032BD40}" type="presOf" srcId="{78A7F169-D498-445C-BE50-24EB6CD89651}" destId="{AA2BD7C6-A5DB-4443-9058-8BE115CB7253}" srcOrd="0" destOrd="0" presId="urn:microsoft.com/office/officeart/2005/8/layout/hierarchy4"/>
    <dgm:cxn modelId="{7D3FD2FD-391D-46E6-860F-8650B86434E5}" type="presParOf" srcId="{D4208568-C990-43B4-B6D0-919529EB0E96}" destId="{50337074-7AEA-4FC7-A48B-450048C7A7D1}" srcOrd="0" destOrd="0" presId="urn:microsoft.com/office/officeart/2005/8/layout/hierarchy4"/>
    <dgm:cxn modelId="{FCFF2515-4BAE-46CE-ADD0-46DDBBA7E0B9}" type="presParOf" srcId="{50337074-7AEA-4FC7-A48B-450048C7A7D1}" destId="{650E9B5D-66B0-44F9-B23A-70BCFC6FED50}" srcOrd="0" destOrd="0" presId="urn:microsoft.com/office/officeart/2005/8/layout/hierarchy4"/>
    <dgm:cxn modelId="{13171DEF-9BF2-4683-91C9-F2CDE227C00C}" type="presParOf" srcId="{50337074-7AEA-4FC7-A48B-450048C7A7D1}" destId="{2DDABA5A-E72B-4273-841F-A6EFD7056673}" srcOrd="1" destOrd="0" presId="urn:microsoft.com/office/officeart/2005/8/layout/hierarchy4"/>
    <dgm:cxn modelId="{FAF4B60C-5B2C-4AAB-8698-EC7F01CEE2D0}" type="presParOf" srcId="{D4208568-C990-43B4-B6D0-919529EB0E96}" destId="{C965705E-9D72-4688-BFE8-AA9AC9A1CBA0}" srcOrd="1" destOrd="0" presId="urn:microsoft.com/office/officeart/2005/8/layout/hierarchy4"/>
    <dgm:cxn modelId="{F2080B13-83DF-452A-95E2-E24B503B9947}" type="presParOf" srcId="{D4208568-C990-43B4-B6D0-919529EB0E96}" destId="{035E5FEA-BC81-422D-9863-9D8CA76D65E9}" srcOrd="2" destOrd="0" presId="urn:microsoft.com/office/officeart/2005/8/layout/hierarchy4"/>
    <dgm:cxn modelId="{0A1ECFA6-FE3B-4C92-87FB-A4E0AECB31C3}" type="presParOf" srcId="{035E5FEA-BC81-422D-9863-9D8CA76D65E9}" destId="{EB44B996-3716-428E-BCE5-0ACD93D16785}" srcOrd="0" destOrd="0" presId="urn:microsoft.com/office/officeart/2005/8/layout/hierarchy4"/>
    <dgm:cxn modelId="{6159F71E-663E-4CA4-BD16-E104211658DB}" type="presParOf" srcId="{035E5FEA-BC81-422D-9863-9D8CA76D65E9}" destId="{33F19410-8B37-4280-89D2-B8575B47A4C1}" srcOrd="1" destOrd="0" presId="urn:microsoft.com/office/officeart/2005/8/layout/hierarchy4"/>
    <dgm:cxn modelId="{FAF36FE9-A7D2-4F18-B521-A6137195A75C}" type="presParOf" srcId="{D4208568-C990-43B4-B6D0-919529EB0E96}" destId="{9B847C5B-C557-4773-B623-F71490FC2F31}" srcOrd="3" destOrd="0" presId="urn:microsoft.com/office/officeart/2005/8/layout/hierarchy4"/>
    <dgm:cxn modelId="{180EF5F4-32AF-4A33-AD41-32D1ACC934F2}" type="presParOf" srcId="{D4208568-C990-43B4-B6D0-919529EB0E96}" destId="{8FE2A8E5-F56A-4663-876D-E00F0325906D}" srcOrd="4" destOrd="0" presId="urn:microsoft.com/office/officeart/2005/8/layout/hierarchy4"/>
    <dgm:cxn modelId="{9D249C25-5C9A-4CBC-A543-F9EB4D123059}" type="presParOf" srcId="{8FE2A8E5-F56A-4663-876D-E00F0325906D}" destId="{5874BD8D-3682-43EA-A31E-9B3F3D73D9B0}" srcOrd="0" destOrd="0" presId="urn:microsoft.com/office/officeart/2005/8/layout/hierarchy4"/>
    <dgm:cxn modelId="{35027F9A-0ED5-4DB5-BA3F-6B06756348AE}" type="presParOf" srcId="{8FE2A8E5-F56A-4663-876D-E00F0325906D}" destId="{88045EBA-3768-4DBC-8F69-C73CD06EDCC2}" srcOrd="1" destOrd="0" presId="urn:microsoft.com/office/officeart/2005/8/layout/hierarchy4"/>
    <dgm:cxn modelId="{849C5073-09FF-4ACF-A674-BB8E7FE4DB07}" type="presParOf" srcId="{D4208568-C990-43B4-B6D0-919529EB0E96}" destId="{6B8D09A7-7557-47BE-BD06-CBF304F7205D}" srcOrd="5" destOrd="0" presId="urn:microsoft.com/office/officeart/2005/8/layout/hierarchy4"/>
    <dgm:cxn modelId="{94C48CC6-9174-486C-A36E-066D2ADA2751}" type="presParOf" srcId="{D4208568-C990-43B4-B6D0-919529EB0E96}" destId="{7E4E7BCD-03E0-422E-A1B2-A0B084439CE8}" srcOrd="6" destOrd="0" presId="urn:microsoft.com/office/officeart/2005/8/layout/hierarchy4"/>
    <dgm:cxn modelId="{1D41BA8A-E51D-4623-857D-BE951DE4F34F}" type="presParOf" srcId="{7E4E7BCD-03E0-422E-A1B2-A0B084439CE8}" destId="{838202E6-2405-4AC0-BE43-67725957183E}" srcOrd="0" destOrd="0" presId="urn:microsoft.com/office/officeart/2005/8/layout/hierarchy4"/>
    <dgm:cxn modelId="{D807AC91-84AD-4E6F-9D51-6E3932D57023}" type="presParOf" srcId="{7E4E7BCD-03E0-422E-A1B2-A0B084439CE8}" destId="{EF882BA7-BAA4-4A3F-8E1E-CB3F5D72DB48}" srcOrd="1" destOrd="0" presId="urn:microsoft.com/office/officeart/2005/8/layout/hierarchy4"/>
    <dgm:cxn modelId="{E99C2867-47D2-47C3-8E5F-9154F6EEB19F}" type="presParOf" srcId="{D4208568-C990-43B4-B6D0-919529EB0E96}" destId="{20DD4503-D588-4EB9-8C6C-D008ABA50ACC}" srcOrd="7" destOrd="0" presId="urn:microsoft.com/office/officeart/2005/8/layout/hierarchy4"/>
    <dgm:cxn modelId="{BE17D0E9-60E1-4233-8AEA-F1B613896BAD}" type="presParOf" srcId="{D4208568-C990-43B4-B6D0-919529EB0E96}" destId="{ED7507B8-910A-48C0-B6CE-FB5D86ECDFFE}" srcOrd="8" destOrd="0" presId="urn:microsoft.com/office/officeart/2005/8/layout/hierarchy4"/>
    <dgm:cxn modelId="{AF35BED2-4603-4730-8D9E-BED7D79FBD3B}" type="presParOf" srcId="{ED7507B8-910A-48C0-B6CE-FB5D86ECDFFE}" destId="{DD6F5447-AAA3-4E37-87A3-FC949F7C347D}" srcOrd="0" destOrd="0" presId="urn:microsoft.com/office/officeart/2005/8/layout/hierarchy4"/>
    <dgm:cxn modelId="{A8BD94D8-4240-41BE-B844-A16CA5B12105}" type="presParOf" srcId="{ED7507B8-910A-48C0-B6CE-FB5D86ECDFFE}" destId="{8D416CA6-5A05-4AC8-96E3-8568C6CD3208}" srcOrd="1" destOrd="0" presId="urn:microsoft.com/office/officeart/2005/8/layout/hierarchy4"/>
    <dgm:cxn modelId="{C5889A3F-922F-4D94-AE1B-34C9C81D2A7C}" type="presParOf" srcId="{D4208568-C990-43B4-B6D0-919529EB0E96}" destId="{CA41A4CD-129F-4B93-8FB9-EE22A1A50949}" srcOrd="9" destOrd="0" presId="urn:microsoft.com/office/officeart/2005/8/layout/hierarchy4"/>
    <dgm:cxn modelId="{FBDA7726-C6BC-4BF7-BCB7-EA9DBE5E7A36}" type="presParOf" srcId="{D4208568-C990-43B4-B6D0-919529EB0E96}" destId="{09643118-9DD8-49D7-BABF-CAFFB04D7B4C}" srcOrd="10" destOrd="0" presId="urn:microsoft.com/office/officeart/2005/8/layout/hierarchy4"/>
    <dgm:cxn modelId="{3294F89D-734C-49A5-81C7-C221ECB82706}" type="presParOf" srcId="{09643118-9DD8-49D7-BABF-CAFFB04D7B4C}" destId="{AA2BD7C6-A5DB-4443-9058-8BE115CB7253}" srcOrd="0" destOrd="0" presId="urn:microsoft.com/office/officeart/2005/8/layout/hierarchy4"/>
    <dgm:cxn modelId="{AF48D591-0472-49CB-8310-DB44FD305B88}" type="presParOf" srcId="{09643118-9DD8-49D7-BABF-CAFFB04D7B4C}" destId="{63C6E551-C7D8-4FC9-8451-B89DA032569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A251EE-011C-420A-9382-97FCD838D8E3}" type="doc">
      <dgm:prSet loTypeId="urn:microsoft.com/office/officeart/2005/8/layout/b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320172E3-CD24-4EA5-952E-0D373C8B2455}">
      <dgm:prSet custT="1"/>
      <dgm:spPr/>
      <dgm:t>
        <a:bodyPr/>
        <a:lstStyle/>
        <a:p>
          <a:pPr rtl="0"/>
          <a:r>
            <a:rPr lang="es-CO" sz="2400" b="1" dirty="0" smtClean="0"/>
            <a:t>Salud mental </a:t>
          </a:r>
          <a:endParaRPr lang="es-CO" sz="2400" b="1" dirty="0"/>
        </a:p>
      </dgm:t>
    </dgm:pt>
    <dgm:pt modelId="{D3A2A558-BC26-406A-A144-F3CBB09A2E9F}" type="parTrans" cxnId="{9DB61558-7335-440B-8E3E-9825059D6781}">
      <dgm:prSet/>
      <dgm:spPr/>
      <dgm:t>
        <a:bodyPr/>
        <a:lstStyle/>
        <a:p>
          <a:endParaRPr lang="es-CO"/>
        </a:p>
      </dgm:t>
    </dgm:pt>
    <dgm:pt modelId="{794CDCA3-9D82-4415-A549-E567066C57DD}" type="sibTrans" cxnId="{9DB61558-7335-440B-8E3E-9825059D6781}">
      <dgm:prSet/>
      <dgm:spPr/>
      <dgm:t>
        <a:bodyPr/>
        <a:lstStyle/>
        <a:p>
          <a:endParaRPr lang="es-CO"/>
        </a:p>
      </dgm:t>
    </dgm:pt>
    <dgm:pt modelId="{65CBF6F5-61A7-4D6A-94D6-8685D02D9CE2}">
      <dgm:prSet custT="1"/>
      <dgm:spPr/>
      <dgm:t>
        <a:bodyPr/>
        <a:lstStyle/>
        <a:p>
          <a:pPr rtl="0"/>
          <a:r>
            <a:rPr lang="es-CO" sz="2400" b="1" dirty="0" smtClean="0"/>
            <a:t>Problemas Mentales </a:t>
          </a:r>
          <a:endParaRPr lang="es-CO" sz="2400" b="1" dirty="0"/>
        </a:p>
      </dgm:t>
    </dgm:pt>
    <dgm:pt modelId="{ED806213-26CC-40C3-8BD1-D7D87A102B2B}" type="parTrans" cxnId="{82377C0D-A2A8-44A3-AE46-7A2B1493112C}">
      <dgm:prSet/>
      <dgm:spPr/>
      <dgm:t>
        <a:bodyPr/>
        <a:lstStyle/>
        <a:p>
          <a:endParaRPr lang="es-CO"/>
        </a:p>
      </dgm:t>
    </dgm:pt>
    <dgm:pt modelId="{74A1A2C6-7D26-45FD-848B-8C2450877661}" type="sibTrans" cxnId="{82377C0D-A2A8-44A3-AE46-7A2B1493112C}">
      <dgm:prSet/>
      <dgm:spPr/>
      <dgm:t>
        <a:bodyPr/>
        <a:lstStyle/>
        <a:p>
          <a:endParaRPr lang="es-CO"/>
        </a:p>
      </dgm:t>
    </dgm:pt>
    <dgm:pt modelId="{F8A452C4-A4DE-421C-9EDB-C2DCAFA7F963}">
      <dgm:prSet custT="1"/>
      <dgm:spPr/>
      <dgm:t>
        <a:bodyPr/>
        <a:lstStyle/>
        <a:p>
          <a:r>
            <a:rPr lang="es-CO" sz="1800" dirty="0" smtClean="0"/>
            <a:t>Fortalecimiento de la </a:t>
          </a:r>
          <a:r>
            <a:rPr lang="es-CO" sz="1800" b="1" dirty="0" smtClean="0"/>
            <a:t>empatía y la convivencia en los entornos</a:t>
          </a:r>
          <a:endParaRPr lang="es-CO" sz="1800" b="1" dirty="0"/>
        </a:p>
      </dgm:t>
    </dgm:pt>
    <dgm:pt modelId="{E5CC0D4C-DB97-4466-8CC7-7026D970B257}" type="parTrans" cxnId="{C155E410-451D-431F-9E22-5C771B90FC29}">
      <dgm:prSet/>
      <dgm:spPr/>
      <dgm:t>
        <a:bodyPr/>
        <a:lstStyle/>
        <a:p>
          <a:endParaRPr lang="es-CO"/>
        </a:p>
      </dgm:t>
    </dgm:pt>
    <dgm:pt modelId="{BEA7D3C3-4992-4397-ADEE-254F6ECE49A3}" type="sibTrans" cxnId="{C155E410-451D-431F-9E22-5C771B90FC29}">
      <dgm:prSet/>
      <dgm:spPr/>
      <dgm:t>
        <a:bodyPr/>
        <a:lstStyle/>
        <a:p>
          <a:endParaRPr lang="es-CO"/>
        </a:p>
      </dgm:t>
    </dgm:pt>
    <dgm:pt modelId="{7AC56C4E-8AB5-46E8-96DE-DD76D389B3A1}">
      <dgm:prSet custT="1"/>
      <dgm:spPr/>
      <dgm:t>
        <a:bodyPr/>
        <a:lstStyle/>
        <a:p>
          <a:r>
            <a:rPr lang="es-CO" sz="1800" dirty="0" smtClean="0"/>
            <a:t> Promoción de la </a:t>
          </a:r>
          <a:r>
            <a:rPr lang="es-CO" sz="1800" b="1" dirty="0" smtClean="0"/>
            <a:t>participación en grupos</a:t>
          </a:r>
          <a:endParaRPr lang="es-CO" sz="1800" b="1" dirty="0"/>
        </a:p>
      </dgm:t>
    </dgm:pt>
    <dgm:pt modelId="{941A104A-4C91-4EBE-9924-1AC7055C4A05}" type="parTrans" cxnId="{7B0A6E40-3503-4ADD-9B6C-9AD0280DA937}">
      <dgm:prSet/>
      <dgm:spPr/>
      <dgm:t>
        <a:bodyPr/>
        <a:lstStyle/>
        <a:p>
          <a:endParaRPr lang="es-CO"/>
        </a:p>
      </dgm:t>
    </dgm:pt>
    <dgm:pt modelId="{74039029-54BB-42CB-B506-816C11FB03B4}" type="sibTrans" cxnId="{7B0A6E40-3503-4ADD-9B6C-9AD0280DA937}">
      <dgm:prSet/>
      <dgm:spPr/>
      <dgm:t>
        <a:bodyPr/>
        <a:lstStyle/>
        <a:p>
          <a:endParaRPr lang="es-CO"/>
        </a:p>
      </dgm:t>
    </dgm:pt>
    <dgm:pt modelId="{D762EA39-CF4B-4FB7-BBF0-A44454714456}">
      <dgm:prSet/>
      <dgm:spPr/>
      <dgm:t>
        <a:bodyPr/>
        <a:lstStyle/>
        <a:p>
          <a:r>
            <a:rPr lang="es-CO" dirty="0" smtClean="0"/>
            <a:t>Fortalecer las  capacidades  para detección de problemas mentales en los </a:t>
          </a:r>
          <a:r>
            <a:rPr lang="es-CO" b="1" dirty="0" smtClean="0"/>
            <a:t>entornos</a:t>
          </a:r>
          <a:r>
            <a:rPr lang="es-CO" dirty="0" smtClean="0"/>
            <a:t> en </a:t>
          </a:r>
          <a:r>
            <a:rPr lang="es-CO" b="1" dirty="0" smtClean="0"/>
            <a:t>niños</a:t>
          </a:r>
          <a:r>
            <a:rPr lang="es-CO" dirty="0" smtClean="0"/>
            <a:t> </a:t>
          </a:r>
          <a:r>
            <a:rPr lang="es-CO" b="1" dirty="0" smtClean="0"/>
            <a:t>(P. de Aprendizaje)</a:t>
          </a:r>
          <a:r>
            <a:rPr lang="es-CO" dirty="0" smtClean="0"/>
            <a:t>, adolescentes (</a:t>
          </a:r>
          <a:r>
            <a:rPr lang="es-CO" b="1" dirty="0" smtClean="0"/>
            <a:t>ansiedad, P. en el hábito de comer</a:t>
          </a:r>
          <a:r>
            <a:rPr lang="es-CO" dirty="0" smtClean="0"/>
            <a:t>) y adultos (</a:t>
          </a:r>
          <a:r>
            <a:rPr lang="es-CO" b="1" dirty="0" smtClean="0"/>
            <a:t>consecuencias psicológicas de eventos traumáticos</a:t>
          </a:r>
          <a:r>
            <a:rPr lang="es-CO" dirty="0" smtClean="0"/>
            <a:t>), y remisión  a los servicios de salud</a:t>
          </a:r>
          <a:endParaRPr lang="es-CO" dirty="0"/>
        </a:p>
      </dgm:t>
    </dgm:pt>
    <dgm:pt modelId="{8563605C-5CE9-476E-926C-70F26E7C09A9}" type="parTrans" cxnId="{421C698C-F88E-4B13-ADC5-DF10B4254993}">
      <dgm:prSet/>
      <dgm:spPr/>
      <dgm:t>
        <a:bodyPr/>
        <a:lstStyle/>
        <a:p>
          <a:endParaRPr lang="es-CO"/>
        </a:p>
      </dgm:t>
    </dgm:pt>
    <dgm:pt modelId="{D37CF670-1460-4E92-933C-5304E438E452}" type="sibTrans" cxnId="{421C698C-F88E-4B13-ADC5-DF10B4254993}">
      <dgm:prSet/>
      <dgm:spPr/>
      <dgm:t>
        <a:bodyPr/>
        <a:lstStyle/>
        <a:p>
          <a:endParaRPr lang="es-CO"/>
        </a:p>
      </dgm:t>
    </dgm:pt>
    <dgm:pt modelId="{BD8D001A-F3ED-4E07-92C4-35DB064E7239}">
      <dgm:prSet custT="1"/>
      <dgm:spPr/>
      <dgm:t>
        <a:bodyPr/>
        <a:lstStyle/>
        <a:p>
          <a:r>
            <a:rPr lang="es-CO" sz="1800" dirty="0" smtClean="0"/>
            <a:t>Fortalecimiento de las </a:t>
          </a:r>
          <a:r>
            <a:rPr lang="es-CO" sz="1800" b="1" dirty="0" smtClean="0"/>
            <a:t>capacidades de afrontamiento ante eventos vitales estresantes</a:t>
          </a:r>
          <a:endParaRPr lang="es-CO" sz="1800" b="1" dirty="0"/>
        </a:p>
      </dgm:t>
    </dgm:pt>
    <dgm:pt modelId="{B229F94C-3BDE-4229-9004-5EBD66E7EF59}" type="parTrans" cxnId="{CE33CDC2-6D3C-4455-B6BE-62B0F89A20F0}">
      <dgm:prSet/>
      <dgm:spPr/>
      <dgm:t>
        <a:bodyPr/>
        <a:lstStyle/>
        <a:p>
          <a:endParaRPr lang="es-CO"/>
        </a:p>
      </dgm:t>
    </dgm:pt>
    <dgm:pt modelId="{96C6027F-F9B6-4EAA-90B1-40D7FF8856DE}" type="sibTrans" cxnId="{CE33CDC2-6D3C-4455-B6BE-62B0F89A20F0}">
      <dgm:prSet/>
      <dgm:spPr/>
      <dgm:t>
        <a:bodyPr/>
        <a:lstStyle/>
        <a:p>
          <a:endParaRPr lang="es-CO"/>
        </a:p>
      </dgm:t>
    </dgm:pt>
    <dgm:pt modelId="{7B1203E3-549A-4A47-8869-80046FE61151}">
      <dgm:prSet custT="1"/>
      <dgm:spPr/>
      <dgm:t>
        <a:bodyPr/>
        <a:lstStyle/>
        <a:p>
          <a:r>
            <a:rPr lang="es-CO" sz="1800" dirty="0" smtClean="0"/>
            <a:t>Implementación de estrategias intersectoriales para la </a:t>
          </a:r>
          <a:r>
            <a:rPr lang="es-CO" sz="1800" b="1" dirty="0" smtClean="0"/>
            <a:t>prevención y atención de las violencias</a:t>
          </a:r>
          <a:endParaRPr lang="es-CO" sz="1800" b="1" dirty="0"/>
        </a:p>
      </dgm:t>
    </dgm:pt>
    <dgm:pt modelId="{C590C908-2032-485F-BA1C-C44EED27AFAB}" type="parTrans" cxnId="{9472F749-AA8A-4A5E-A879-85CB19497503}">
      <dgm:prSet/>
      <dgm:spPr/>
      <dgm:t>
        <a:bodyPr/>
        <a:lstStyle/>
        <a:p>
          <a:endParaRPr lang="es-CO"/>
        </a:p>
      </dgm:t>
    </dgm:pt>
    <dgm:pt modelId="{857D4CEA-3AC4-46FA-BF76-D40658008733}" type="sibTrans" cxnId="{9472F749-AA8A-4A5E-A879-85CB19497503}">
      <dgm:prSet/>
      <dgm:spPr/>
      <dgm:t>
        <a:bodyPr/>
        <a:lstStyle/>
        <a:p>
          <a:endParaRPr lang="es-CO"/>
        </a:p>
      </dgm:t>
    </dgm:pt>
    <dgm:pt modelId="{AD30C9DA-3C76-4648-B84D-F32D0B3CE8FB}">
      <dgm:prSet/>
      <dgm:spPr/>
      <dgm:t>
        <a:bodyPr/>
        <a:lstStyle/>
        <a:p>
          <a:r>
            <a:rPr lang="es-CO" dirty="0" smtClean="0"/>
            <a:t>Detección temprana y atención oportuna de </a:t>
          </a:r>
          <a:r>
            <a:rPr lang="es-CO" b="1" dirty="0" smtClean="0"/>
            <a:t>consumo de alcohol y otras drogas</a:t>
          </a:r>
          <a:endParaRPr lang="es-CO" b="1" dirty="0"/>
        </a:p>
      </dgm:t>
    </dgm:pt>
    <dgm:pt modelId="{7C86115E-5B1D-49FA-9FDC-0D5C2B7BBDC8}" type="parTrans" cxnId="{A5385A87-E41C-4E42-87CA-3BC37FEA148E}">
      <dgm:prSet/>
      <dgm:spPr/>
      <dgm:t>
        <a:bodyPr/>
        <a:lstStyle/>
        <a:p>
          <a:endParaRPr lang="es-CO"/>
        </a:p>
      </dgm:t>
    </dgm:pt>
    <dgm:pt modelId="{F31AE47E-61C7-42AA-983A-091532B066E6}" type="sibTrans" cxnId="{A5385A87-E41C-4E42-87CA-3BC37FEA148E}">
      <dgm:prSet/>
      <dgm:spPr/>
      <dgm:t>
        <a:bodyPr/>
        <a:lstStyle/>
        <a:p>
          <a:endParaRPr lang="es-CO"/>
        </a:p>
      </dgm:t>
    </dgm:pt>
    <dgm:pt modelId="{A897A826-61CA-4306-885D-B6DBB9CAAA22}">
      <dgm:prSet/>
      <dgm:spPr/>
      <dgm:t>
        <a:bodyPr/>
        <a:lstStyle/>
        <a:p>
          <a:r>
            <a:rPr lang="es-CO" b="1" dirty="0" smtClean="0"/>
            <a:t>Visibilizar los  problemas mentales como  prioritarios</a:t>
          </a:r>
          <a:endParaRPr lang="es-CO" b="1" dirty="0"/>
        </a:p>
      </dgm:t>
    </dgm:pt>
    <dgm:pt modelId="{1FDC0FE5-D31C-4A5E-84F6-E86FDF31460B}" type="parTrans" cxnId="{E1FF1A7C-0939-4F03-8FE5-DB9E60BE3CCD}">
      <dgm:prSet/>
      <dgm:spPr/>
      <dgm:t>
        <a:bodyPr/>
        <a:lstStyle/>
        <a:p>
          <a:endParaRPr lang="es-CO"/>
        </a:p>
      </dgm:t>
    </dgm:pt>
    <dgm:pt modelId="{B4E8D42B-FF89-4550-AFE5-07D3A7E23574}" type="sibTrans" cxnId="{E1FF1A7C-0939-4F03-8FE5-DB9E60BE3CCD}">
      <dgm:prSet/>
      <dgm:spPr/>
      <dgm:t>
        <a:bodyPr/>
        <a:lstStyle/>
        <a:p>
          <a:endParaRPr lang="es-CO"/>
        </a:p>
      </dgm:t>
    </dgm:pt>
    <dgm:pt modelId="{53EC628F-C9A1-4A53-925D-EB449ED5142D}" type="pres">
      <dgm:prSet presAssocID="{CAA251EE-011C-420A-9382-97FCD838D8E3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4468180-0345-4FAE-BB7E-96FCE213EFEB}" type="pres">
      <dgm:prSet presAssocID="{320172E3-CD24-4EA5-952E-0D373C8B2455}" presName="compNode" presStyleCnt="0"/>
      <dgm:spPr/>
      <dgm:t>
        <a:bodyPr/>
        <a:lstStyle/>
        <a:p>
          <a:endParaRPr lang="es-CO"/>
        </a:p>
      </dgm:t>
    </dgm:pt>
    <dgm:pt modelId="{6648EAF6-40E9-4FE3-897A-A57711A1B5FF}" type="pres">
      <dgm:prSet presAssocID="{320172E3-CD24-4EA5-952E-0D373C8B2455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7AE5237-899A-4125-8D30-19ED07765345}" type="pres">
      <dgm:prSet presAssocID="{320172E3-CD24-4EA5-952E-0D373C8B245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9A7DD30-8265-4FCF-84C4-521B1C620513}" type="pres">
      <dgm:prSet presAssocID="{320172E3-CD24-4EA5-952E-0D373C8B2455}" presName="parentRect" presStyleLbl="alignNode1" presStyleIdx="0" presStyleCnt="2"/>
      <dgm:spPr/>
      <dgm:t>
        <a:bodyPr/>
        <a:lstStyle/>
        <a:p>
          <a:endParaRPr lang="es-CO"/>
        </a:p>
      </dgm:t>
    </dgm:pt>
    <dgm:pt modelId="{D21806E6-0A43-4DDB-82F1-FF98C0FB2B6E}" type="pres">
      <dgm:prSet presAssocID="{320172E3-CD24-4EA5-952E-0D373C8B2455}" presName="adorn" presStyleLbl="fgAccFollow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B073AE21-6428-41D9-930A-5862A9CEE22B}" type="pres">
      <dgm:prSet presAssocID="{794CDCA3-9D82-4415-A549-E567066C57DD}" presName="sibTrans" presStyleLbl="sibTrans2D1" presStyleIdx="0" presStyleCnt="0"/>
      <dgm:spPr/>
      <dgm:t>
        <a:bodyPr/>
        <a:lstStyle/>
        <a:p>
          <a:endParaRPr lang="es-CO"/>
        </a:p>
      </dgm:t>
    </dgm:pt>
    <dgm:pt modelId="{23D90CF1-B707-4AAC-86D6-C05056C2F29D}" type="pres">
      <dgm:prSet presAssocID="{65CBF6F5-61A7-4D6A-94D6-8685D02D9CE2}" presName="compNode" presStyleCnt="0"/>
      <dgm:spPr/>
      <dgm:t>
        <a:bodyPr/>
        <a:lstStyle/>
        <a:p>
          <a:endParaRPr lang="es-CO"/>
        </a:p>
      </dgm:t>
    </dgm:pt>
    <dgm:pt modelId="{CAC31E21-2E6B-40A8-B55B-87C669275147}" type="pres">
      <dgm:prSet presAssocID="{65CBF6F5-61A7-4D6A-94D6-8685D02D9CE2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FFABF95-904A-4B2B-BDE8-6C13397EE295}" type="pres">
      <dgm:prSet presAssocID="{65CBF6F5-61A7-4D6A-94D6-8685D02D9CE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D09FD7D-61E6-48DE-9549-ADF2FE49F450}" type="pres">
      <dgm:prSet presAssocID="{65CBF6F5-61A7-4D6A-94D6-8685D02D9CE2}" presName="parentRect" presStyleLbl="alignNode1" presStyleIdx="1" presStyleCnt="2"/>
      <dgm:spPr/>
      <dgm:t>
        <a:bodyPr/>
        <a:lstStyle/>
        <a:p>
          <a:endParaRPr lang="es-CO"/>
        </a:p>
      </dgm:t>
    </dgm:pt>
    <dgm:pt modelId="{4EB10A42-D4E7-4744-B281-B18E5187CFB6}" type="pres">
      <dgm:prSet presAssocID="{65CBF6F5-61A7-4D6A-94D6-8685D02D9CE2}" presName="adorn" presStyleLbl="fgAccFollowNod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CO"/>
        </a:p>
      </dgm:t>
    </dgm:pt>
  </dgm:ptLst>
  <dgm:cxnLst>
    <dgm:cxn modelId="{51FE1ACA-0F89-43FD-BCD5-C1ECFE48305E}" type="presOf" srcId="{F8A452C4-A4DE-421C-9EDB-C2DCAFA7F963}" destId="{6648EAF6-40E9-4FE3-897A-A57711A1B5FF}" srcOrd="0" destOrd="0" presId="urn:microsoft.com/office/officeart/2005/8/layout/bList2"/>
    <dgm:cxn modelId="{60A1ADAE-0FE5-4011-B8F7-1B3764015AC8}" type="presOf" srcId="{BD8D001A-F3ED-4E07-92C4-35DB064E7239}" destId="{6648EAF6-40E9-4FE3-897A-A57711A1B5FF}" srcOrd="0" destOrd="2" presId="urn:microsoft.com/office/officeart/2005/8/layout/bList2"/>
    <dgm:cxn modelId="{9472F749-AA8A-4A5E-A879-85CB19497503}" srcId="{320172E3-CD24-4EA5-952E-0D373C8B2455}" destId="{7B1203E3-549A-4A47-8869-80046FE61151}" srcOrd="3" destOrd="0" parTransId="{C590C908-2032-485F-BA1C-C44EED27AFAB}" sibTransId="{857D4CEA-3AC4-46FA-BF76-D40658008733}"/>
    <dgm:cxn modelId="{9B6252FE-BA9E-49CD-ABA2-C8B28417C9C4}" type="presOf" srcId="{A897A826-61CA-4306-885D-B6DBB9CAAA22}" destId="{CAC31E21-2E6B-40A8-B55B-87C669275147}" srcOrd="0" destOrd="0" presId="urn:microsoft.com/office/officeart/2005/8/layout/bList2"/>
    <dgm:cxn modelId="{55CD6CDE-D73B-4893-B1ED-AA7D472C9C52}" type="presOf" srcId="{794CDCA3-9D82-4415-A549-E567066C57DD}" destId="{B073AE21-6428-41D9-930A-5862A9CEE22B}" srcOrd="0" destOrd="0" presId="urn:microsoft.com/office/officeart/2005/8/layout/bList2"/>
    <dgm:cxn modelId="{1069082A-41C3-4B26-A85D-646A6994DEF8}" type="presOf" srcId="{CAA251EE-011C-420A-9382-97FCD838D8E3}" destId="{53EC628F-C9A1-4A53-925D-EB449ED5142D}" srcOrd="0" destOrd="0" presId="urn:microsoft.com/office/officeart/2005/8/layout/bList2"/>
    <dgm:cxn modelId="{CE33CDC2-6D3C-4455-B6BE-62B0F89A20F0}" srcId="{320172E3-CD24-4EA5-952E-0D373C8B2455}" destId="{BD8D001A-F3ED-4E07-92C4-35DB064E7239}" srcOrd="2" destOrd="0" parTransId="{B229F94C-3BDE-4229-9004-5EBD66E7EF59}" sibTransId="{96C6027F-F9B6-4EAA-90B1-40D7FF8856DE}"/>
    <dgm:cxn modelId="{7B0A6E40-3503-4ADD-9B6C-9AD0280DA937}" srcId="{320172E3-CD24-4EA5-952E-0D373C8B2455}" destId="{7AC56C4E-8AB5-46E8-96DE-DD76D389B3A1}" srcOrd="1" destOrd="0" parTransId="{941A104A-4C91-4EBE-9924-1AC7055C4A05}" sibTransId="{74039029-54BB-42CB-B506-816C11FB03B4}"/>
    <dgm:cxn modelId="{82377C0D-A2A8-44A3-AE46-7A2B1493112C}" srcId="{CAA251EE-011C-420A-9382-97FCD838D8E3}" destId="{65CBF6F5-61A7-4D6A-94D6-8685D02D9CE2}" srcOrd="1" destOrd="0" parTransId="{ED806213-26CC-40C3-8BD1-D7D87A102B2B}" sibTransId="{74A1A2C6-7D26-45FD-848B-8C2450877661}"/>
    <dgm:cxn modelId="{A79D0AE8-6BAE-4C65-970C-3CC0CDA09533}" type="presOf" srcId="{320172E3-CD24-4EA5-952E-0D373C8B2455}" destId="{79A7DD30-8265-4FCF-84C4-521B1C620513}" srcOrd="1" destOrd="0" presId="urn:microsoft.com/office/officeart/2005/8/layout/bList2"/>
    <dgm:cxn modelId="{A5385A87-E41C-4E42-87CA-3BC37FEA148E}" srcId="{65CBF6F5-61A7-4D6A-94D6-8685D02D9CE2}" destId="{AD30C9DA-3C76-4648-B84D-F32D0B3CE8FB}" srcOrd="2" destOrd="0" parTransId="{7C86115E-5B1D-49FA-9FDC-0D5C2B7BBDC8}" sibTransId="{F31AE47E-61C7-42AA-983A-091532B066E6}"/>
    <dgm:cxn modelId="{E1FF1A7C-0939-4F03-8FE5-DB9E60BE3CCD}" srcId="{65CBF6F5-61A7-4D6A-94D6-8685D02D9CE2}" destId="{A897A826-61CA-4306-885D-B6DBB9CAAA22}" srcOrd="0" destOrd="0" parTransId="{1FDC0FE5-D31C-4A5E-84F6-E86FDF31460B}" sibTransId="{B4E8D42B-FF89-4550-AFE5-07D3A7E23574}"/>
    <dgm:cxn modelId="{0B4E3046-7173-43F6-A2A1-A41C533A095C}" type="presOf" srcId="{65CBF6F5-61A7-4D6A-94D6-8685D02D9CE2}" destId="{9D09FD7D-61E6-48DE-9549-ADF2FE49F450}" srcOrd="1" destOrd="0" presId="urn:microsoft.com/office/officeart/2005/8/layout/bList2"/>
    <dgm:cxn modelId="{AC032F98-8EA8-479C-BDE3-AB07C6905559}" type="presOf" srcId="{320172E3-CD24-4EA5-952E-0D373C8B2455}" destId="{87AE5237-899A-4125-8D30-19ED07765345}" srcOrd="0" destOrd="0" presId="urn:microsoft.com/office/officeart/2005/8/layout/bList2"/>
    <dgm:cxn modelId="{421C698C-F88E-4B13-ADC5-DF10B4254993}" srcId="{65CBF6F5-61A7-4D6A-94D6-8685D02D9CE2}" destId="{D762EA39-CF4B-4FB7-BBF0-A44454714456}" srcOrd="1" destOrd="0" parTransId="{8563605C-5CE9-476E-926C-70F26E7C09A9}" sibTransId="{D37CF670-1460-4E92-933C-5304E438E452}"/>
    <dgm:cxn modelId="{C155E410-451D-431F-9E22-5C771B90FC29}" srcId="{320172E3-CD24-4EA5-952E-0D373C8B2455}" destId="{F8A452C4-A4DE-421C-9EDB-C2DCAFA7F963}" srcOrd="0" destOrd="0" parTransId="{E5CC0D4C-DB97-4466-8CC7-7026D970B257}" sibTransId="{BEA7D3C3-4992-4397-ADEE-254F6ECE49A3}"/>
    <dgm:cxn modelId="{9DB61558-7335-440B-8E3E-9825059D6781}" srcId="{CAA251EE-011C-420A-9382-97FCD838D8E3}" destId="{320172E3-CD24-4EA5-952E-0D373C8B2455}" srcOrd="0" destOrd="0" parTransId="{D3A2A558-BC26-406A-A144-F3CBB09A2E9F}" sibTransId="{794CDCA3-9D82-4415-A549-E567066C57DD}"/>
    <dgm:cxn modelId="{418B14D2-4A9B-47C8-936A-223BB9FC1956}" type="presOf" srcId="{AD30C9DA-3C76-4648-B84D-F32D0B3CE8FB}" destId="{CAC31E21-2E6B-40A8-B55B-87C669275147}" srcOrd="0" destOrd="2" presId="urn:microsoft.com/office/officeart/2005/8/layout/bList2"/>
    <dgm:cxn modelId="{FC85B54A-63FF-4EF6-88B8-03F75DAD334A}" type="presOf" srcId="{D762EA39-CF4B-4FB7-BBF0-A44454714456}" destId="{CAC31E21-2E6B-40A8-B55B-87C669275147}" srcOrd="0" destOrd="1" presId="urn:microsoft.com/office/officeart/2005/8/layout/bList2"/>
    <dgm:cxn modelId="{44B9FAD4-5B0C-4D63-8F33-6B86B521E427}" type="presOf" srcId="{7AC56C4E-8AB5-46E8-96DE-DD76D389B3A1}" destId="{6648EAF6-40E9-4FE3-897A-A57711A1B5FF}" srcOrd="0" destOrd="1" presId="urn:microsoft.com/office/officeart/2005/8/layout/bList2"/>
    <dgm:cxn modelId="{31CCEAA8-4EF6-4B9E-893C-8E198CB0F791}" type="presOf" srcId="{7B1203E3-549A-4A47-8869-80046FE61151}" destId="{6648EAF6-40E9-4FE3-897A-A57711A1B5FF}" srcOrd="0" destOrd="3" presId="urn:microsoft.com/office/officeart/2005/8/layout/bList2"/>
    <dgm:cxn modelId="{689DBBBD-840E-4659-9BEC-8F5D870C92C6}" type="presOf" srcId="{65CBF6F5-61A7-4D6A-94D6-8685D02D9CE2}" destId="{0FFABF95-904A-4B2B-BDE8-6C13397EE295}" srcOrd="0" destOrd="0" presId="urn:microsoft.com/office/officeart/2005/8/layout/bList2"/>
    <dgm:cxn modelId="{FE660746-B0A6-4675-AAE9-AFFDCAF4C68D}" type="presParOf" srcId="{53EC628F-C9A1-4A53-925D-EB449ED5142D}" destId="{44468180-0345-4FAE-BB7E-96FCE213EFEB}" srcOrd="0" destOrd="0" presId="urn:microsoft.com/office/officeart/2005/8/layout/bList2"/>
    <dgm:cxn modelId="{221DB01F-9CCE-4A3A-B165-9A0DD9CCAEC5}" type="presParOf" srcId="{44468180-0345-4FAE-BB7E-96FCE213EFEB}" destId="{6648EAF6-40E9-4FE3-897A-A57711A1B5FF}" srcOrd="0" destOrd="0" presId="urn:microsoft.com/office/officeart/2005/8/layout/bList2"/>
    <dgm:cxn modelId="{2D8EC17E-03C3-4B0B-B2DD-68A9FD04D5BD}" type="presParOf" srcId="{44468180-0345-4FAE-BB7E-96FCE213EFEB}" destId="{87AE5237-899A-4125-8D30-19ED07765345}" srcOrd="1" destOrd="0" presId="urn:microsoft.com/office/officeart/2005/8/layout/bList2"/>
    <dgm:cxn modelId="{769444AC-065E-4C62-8C56-65CA425D7F79}" type="presParOf" srcId="{44468180-0345-4FAE-BB7E-96FCE213EFEB}" destId="{79A7DD30-8265-4FCF-84C4-521B1C620513}" srcOrd="2" destOrd="0" presId="urn:microsoft.com/office/officeart/2005/8/layout/bList2"/>
    <dgm:cxn modelId="{EFB521F1-02BD-4235-8182-EC40375E3F38}" type="presParOf" srcId="{44468180-0345-4FAE-BB7E-96FCE213EFEB}" destId="{D21806E6-0A43-4DDB-82F1-FF98C0FB2B6E}" srcOrd="3" destOrd="0" presId="urn:microsoft.com/office/officeart/2005/8/layout/bList2"/>
    <dgm:cxn modelId="{0F48FB6C-5946-45E1-95DA-A1696D95DF52}" type="presParOf" srcId="{53EC628F-C9A1-4A53-925D-EB449ED5142D}" destId="{B073AE21-6428-41D9-930A-5862A9CEE22B}" srcOrd="1" destOrd="0" presId="urn:microsoft.com/office/officeart/2005/8/layout/bList2"/>
    <dgm:cxn modelId="{FAED2137-D2EB-4813-8D85-41DA8268791F}" type="presParOf" srcId="{53EC628F-C9A1-4A53-925D-EB449ED5142D}" destId="{23D90CF1-B707-4AAC-86D6-C05056C2F29D}" srcOrd="2" destOrd="0" presId="urn:microsoft.com/office/officeart/2005/8/layout/bList2"/>
    <dgm:cxn modelId="{C2F24810-2BC5-40FE-8529-12C01FDDD931}" type="presParOf" srcId="{23D90CF1-B707-4AAC-86D6-C05056C2F29D}" destId="{CAC31E21-2E6B-40A8-B55B-87C669275147}" srcOrd="0" destOrd="0" presId="urn:microsoft.com/office/officeart/2005/8/layout/bList2"/>
    <dgm:cxn modelId="{271332A9-650A-49D0-B3EC-C6D1A3EE7857}" type="presParOf" srcId="{23D90CF1-B707-4AAC-86D6-C05056C2F29D}" destId="{0FFABF95-904A-4B2B-BDE8-6C13397EE295}" srcOrd="1" destOrd="0" presId="urn:microsoft.com/office/officeart/2005/8/layout/bList2"/>
    <dgm:cxn modelId="{8736D56F-8F70-43A7-894F-E034FC7BE57D}" type="presParOf" srcId="{23D90CF1-B707-4AAC-86D6-C05056C2F29D}" destId="{9D09FD7D-61E6-48DE-9549-ADF2FE49F450}" srcOrd="2" destOrd="0" presId="urn:microsoft.com/office/officeart/2005/8/layout/bList2"/>
    <dgm:cxn modelId="{A6DE12C7-5420-42BE-BB4F-427E319CFFA9}" type="presParOf" srcId="{23D90CF1-B707-4AAC-86D6-C05056C2F29D}" destId="{4EB10A42-D4E7-4744-B281-B18E5187CFB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AA251EE-011C-420A-9382-97FCD838D8E3}" type="doc">
      <dgm:prSet loTypeId="urn:microsoft.com/office/officeart/2005/8/layout/b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B6B41880-4FB5-44A4-A363-C3D9839EDC12}">
      <dgm:prSet custT="1"/>
      <dgm:spPr/>
      <dgm:t>
        <a:bodyPr/>
        <a:lstStyle/>
        <a:p>
          <a:pPr rtl="0"/>
          <a:r>
            <a:rPr lang="es-CO" sz="2000" b="1" dirty="0" smtClean="0"/>
            <a:t>Trastornos Mentales </a:t>
          </a:r>
          <a:endParaRPr lang="es-CO" sz="2000" b="1" dirty="0"/>
        </a:p>
      </dgm:t>
    </dgm:pt>
    <dgm:pt modelId="{4B669175-8D9F-4970-B047-EDC47CCEB771}" type="parTrans" cxnId="{4B0DD847-995E-41E0-AE93-8744D07DB3DA}">
      <dgm:prSet/>
      <dgm:spPr/>
      <dgm:t>
        <a:bodyPr/>
        <a:lstStyle/>
        <a:p>
          <a:endParaRPr lang="es-CO"/>
        </a:p>
      </dgm:t>
    </dgm:pt>
    <dgm:pt modelId="{CFAB8A08-138B-4C2C-BCE3-9E8092670FC7}" type="sibTrans" cxnId="{4B0DD847-995E-41E0-AE93-8744D07DB3DA}">
      <dgm:prSet/>
      <dgm:spPr/>
      <dgm:t>
        <a:bodyPr/>
        <a:lstStyle/>
        <a:p>
          <a:endParaRPr lang="es-CO"/>
        </a:p>
      </dgm:t>
    </dgm:pt>
    <dgm:pt modelId="{97B9BFF0-95A7-4359-9FFC-5B69C8386AF9}">
      <dgm:prSet custT="1"/>
      <dgm:spPr/>
      <dgm:t>
        <a:bodyPr/>
        <a:lstStyle/>
        <a:p>
          <a:pPr rtl="0"/>
          <a:r>
            <a:rPr lang="es-CO" sz="2000" b="1" dirty="0" smtClean="0"/>
            <a:t>Acceso a servicios y medicamentos en salud mental </a:t>
          </a:r>
          <a:endParaRPr lang="es-CO" sz="2000" b="1" dirty="0"/>
        </a:p>
      </dgm:t>
    </dgm:pt>
    <dgm:pt modelId="{05493F12-98F6-4F36-B6BA-3BA4D8AE5E3F}" type="parTrans" cxnId="{0E9473D6-E9B0-419B-8352-BAA4A9549043}">
      <dgm:prSet/>
      <dgm:spPr/>
      <dgm:t>
        <a:bodyPr/>
        <a:lstStyle/>
        <a:p>
          <a:endParaRPr lang="es-CO"/>
        </a:p>
      </dgm:t>
    </dgm:pt>
    <dgm:pt modelId="{1AB6AB1D-7079-4DA9-B90E-B91689433770}" type="sibTrans" cxnId="{0E9473D6-E9B0-419B-8352-BAA4A9549043}">
      <dgm:prSet/>
      <dgm:spPr/>
      <dgm:t>
        <a:bodyPr/>
        <a:lstStyle/>
        <a:p>
          <a:endParaRPr lang="es-CO"/>
        </a:p>
      </dgm:t>
    </dgm:pt>
    <dgm:pt modelId="{F6F47BD5-F149-4592-876E-2B48AAD2052A}">
      <dgm:prSet custT="1"/>
      <dgm:spPr/>
      <dgm:t>
        <a:bodyPr/>
        <a:lstStyle/>
        <a:p>
          <a:r>
            <a:rPr lang="es-CO" sz="1600" b="0" dirty="0" smtClean="0"/>
            <a:t>Aumentar las capacidades de los profesionales de los </a:t>
          </a:r>
          <a:r>
            <a:rPr lang="es-CO" sz="1600" b="1" dirty="0" smtClean="0"/>
            <a:t>servicios básicos para el diagnostico,  el tratamiento y la remisión</a:t>
          </a:r>
          <a:r>
            <a:rPr lang="es-CO" sz="1600" b="0" dirty="0" smtClean="0"/>
            <a:t> de los trastornos mentales mas prevalentes, con un énfasis en niñez </a:t>
          </a:r>
          <a:r>
            <a:rPr lang="es-CO" sz="1600" b="0" smtClean="0"/>
            <a:t>y adolescencia.</a:t>
          </a:r>
          <a:endParaRPr lang="es-CO" sz="1600" b="0" dirty="0"/>
        </a:p>
      </dgm:t>
    </dgm:pt>
    <dgm:pt modelId="{CDDCE521-A548-4ACA-AAA8-89A7BA4B68B3}" type="parTrans" cxnId="{B7EBCD61-191C-45A5-8547-AF48201D62EA}">
      <dgm:prSet/>
      <dgm:spPr/>
      <dgm:t>
        <a:bodyPr/>
        <a:lstStyle/>
        <a:p>
          <a:endParaRPr lang="es-CO"/>
        </a:p>
      </dgm:t>
    </dgm:pt>
    <dgm:pt modelId="{75E6A855-F19E-411B-AF2E-4AB8C5A2AD8B}" type="sibTrans" cxnId="{B7EBCD61-191C-45A5-8547-AF48201D62EA}">
      <dgm:prSet/>
      <dgm:spPr/>
      <dgm:t>
        <a:bodyPr/>
        <a:lstStyle/>
        <a:p>
          <a:endParaRPr lang="es-CO"/>
        </a:p>
      </dgm:t>
    </dgm:pt>
    <dgm:pt modelId="{2E57E7FB-F43B-4E40-A57E-9EC6EABF4B46}">
      <dgm:prSet/>
      <dgm:spPr/>
      <dgm:t>
        <a:bodyPr/>
        <a:lstStyle/>
        <a:p>
          <a:endParaRPr lang="es-CO" sz="1500" dirty="0"/>
        </a:p>
      </dgm:t>
    </dgm:pt>
    <dgm:pt modelId="{0B685A57-D895-4D3E-A239-5EE21BCB03FE}" type="parTrans" cxnId="{F588870C-89C0-4964-9EFA-B57998AFC22D}">
      <dgm:prSet/>
      <dgm:spPr/>
      <dgm:t>
        <a:bodyPr/>
        <a:lstStyle/>
        <a:p>
          <a:endParaRPr lang="es-CO"/>
        </a:p>
      </dgm:t>
    </dgm:pt>
    <dgm:pt modelId="{432EB7C0-B40C-4851-94F5-CE3CA1C19F9E}" type="sibTrans" cxnId="{F588870C-89C0-4964-9EFA-B57998AFC22D}">
      <dgm:prSet/>
      <dgm:spPr/>
      <dgm:t>
        <a:bodyPr/>
        <a:lstStyle/>
        <a:p>
          <a:endParaRPr lang="es-CO"/>
        </a:p>
      </dgm:t>
    </dgm:pt>
    <dgm:pt modelId="{5F1D4184-9E40-4CF0-816F-41DB94FFC6EF}">
      <dgm:prSet custT="1"/>
      <dgm:spPr/>
      <dgm:t>
        <a:bodyPr/>
        <a:lstStyle/>
        <a:p>
          <a:r>
            <a:rPr lang="es-CO" sz="1600" b="0" dirty="0" smtClean="0"/>
            <a:t>Fortalecer las capacidades de los actores del SGSSS para </a:t>
          </a:r>
          <a:r>
            <a:rPr lang="es-CO" sz="1600" b="1" dirty="0" smtClean="0"/>
            <a:t>gestionar conjuntamente los riesgos para SM y ENT y evaluar la salud mental en las personas con enfermedad física</a:t>
          </a:r>
          <a:endParaRPr lang="es-CO" sz="1600" b="1" dirty="0"/>
        </a:p>
      </dgm:t>
    </dgm:pt>
    <dgm:pt modelId="{3970E3C2-3426-4117-8B31-D6A82116FEE4}" type="parTrans" cxnId="{574258FE-2D9F-4BCF-BC66-0AD27FA01239}">
      <dgm:prSet/>
      <dgm:spPr/>
      <dgm:t>
        <a:bodyPr/>
        <a:lstStyle/>
        <a:p>
          <a:endParaRPr lang="es-CO"/>
        </a:p>
      </dgm:t>
    </dgm:pt>
    <dgm:pt modelId="{0CDF7DDB-310F-43E5-93F3-13F4A353ACE4}" type="sibTrans" cxnId="{574258FE-2D9F-4BCF-BC66-0AD27FA01239}">
      <dgm:prSet/>
      <dgm:spPr/>
      <dgm:t>
        <a:bodyPr/>
        <a:lstStyle/>
        <a:p>
          <a:endParaRPr lang="es-CO"/>
        </a:p>
      </dgm:t>
    </dgm:pt>
    <dgm:pt modelId="{B04C31E0-1593-4FB7-B899-20156D3D94FA}">
      <dgm:prSet custT="1"/>
      <dgm:spPr/>
      <dgm:t>
        <a:bodyPr/>
        <a:lstStyle/>
        <a:p>
          <a:r>
            <a:rPr lang="es-CO" sz="1600" dirty="0" smtClean="0"/>
            <a:t>Aumentar la </a:t>
          </a:r>
          <a:r>
            <a:rPr lang="es-CO" sz="1600" b="1" dirty="0" smtClean="0"/>
            <a:t>oportunidad, continuidad y calidad  de la atención en SM.  Política Integral de Atención en Salud</a:t>
          </a:r>
          <a:endParaRPr lang="es-CO" sz="1600" b="1" dirty="0"/>
        </a:p>
      </dgm:t>
    </dgm:pt>
    <dgm:pt modelId="{6690741F-591E-4333-968B-FA2533583DFC}" type="parTrans" cxnId="{924C4F96-581C-49E6-90A7-9BB76DEE9675}">
      <dgm:prSet/>
      <dgm:spPr/>
      <dgm:t>
        <a:bodyPr/>
        <a:lstStyle/>
        <a:p>
          <a:endParaRPr lang="es-CO"/>
        </a:p>
      </dgm:t>
    </dgm:pt>
    <dgm:pt modelId="{0BA9E2E0-C626-4E01-AF07-38176E5506CC}" type="sibTrans" cxnId="{924C4F96-581C-49E6-90A7-9BB76DEE9675}">
      <dgm:prSet/>
      <dgm:spPr/>
      <dgm:t>
        <a:bodyPr/>
        <a:lstStyle/>
        <a:p>
          <a:endParaRPr lang="es-CO"/>
        </a:p>
      </dgm:t>
    </dgm:pt>
    <dgm:pt modelId="{B1D3C715-5A9C-4F2B-A5E2-65D1CE14BDD2}">
      <dgm:prSet custT="1"/>
      <dgm:spPr/>
      <dgm:t>
        <a:bodyPr/>
        <a:lstStyle/>
        <a:p>
          <a:r>
            <a:rPr lang="es-CO" sz="1600" dirty="0" smtClean="0"/>
            <a:t>Estrategias para disminuir las barreras actitudinales: </a:t>
          </a:r>
          <a:r>
            <a:rPr lang="es-CO" sz="1600" b="1" dirty="0" smtClean="0"/>
            <a:t>estigma y la auto estigma </a:t>
          </a:r>
          <a:r>
            <a:rPr lang="es-CO" sz="1600" dirty="0" smtClean="0"/>
            <a:t>por problemas y trastornos mentales</a:t>
          </a:r>
          <a:endParaRPr lang="es-CO" sz="1600" dirty="0"/>
        </a:p>
      </dgm:t>
    </dgm:pt>
    <dgm:pt modelId="{CE0A4F87-5BE0-4A81-9AE5-8D278C98F90E}" type="parTrans" cxnId="{66EB1953-5103-4994-A6F3-E1D067ED42CE}">
      <dgm:prSet/>
      <dgm:spPr/>
      <dgm:t>
        <a:bodyPr/>
        <a:lstStyle/>
        <a:p>
          <a:endParaRPr lang="es-CO"/>
        </a:p>
      </dgm:t>
    </dgm:pt>
    <dgm:pt modelId="{406FE78A-91E5-46FE-9B99-C6886C7D2665}" type="sibTrans" cxnId="{66EB1953-5103-4994-A6F3-E1D067ED42CE}">
      <dgm:prSet/>
      <dgm:spPr/>
      <dgm:t>
        <a:bodyPr/>
        <a:lstStyle/>
        <a:p>
          <a:endParaRPr lang="es-CO"/>
        </a:p>
      </dgm:t>
    </dgm:pt>
    <dgm:pt modelId="{5A030BE0-90E0-4895-BB4B-C59E5BFEF4FA}">
      <dgm:prSet custT="1"/>
      <dgm:spPr/>
      <dgm:t>
        <a:bodyPr/>
        <a:lstStyle/>
        <a:p>
          <a:r>
            <a:rPr lang="es-CO" sz="1600" b="1" dirty="0" smtClean="0"/>
            <a:t>Implementación de tele psiquiatría y otras estrategias para facilitar la interacción entre profesionales básicos y especializados</a:t>
          </a:r>
          <a:endParaRPr lang="es-CO" sz="1600" b="1" dirty="0"/>
        </a:p>
      </dgm:t>
    </dgm:pt>
    <dgm:pt modelId="{02325084-8A6E-4F0D-92FD-890FCDD55E19}" type="parTrans" cxnId="{D67D3A23-8680-4B5C-8D67-DB150F4A7854}">
      <dgm:prSet/>
      <dgm:spPr/>
      <dgm:t>
        <a:bodyPr/>
        <a:lstStyle/>
        <a:p>
          <a:endParaRPr lang="es-CO"/>
        </a:p>
      </dgm:t>
    </dgm:pt>
    <dgm:pt modelId="{0F9949B9-D3A9-4CE1-8087-B4F3819BE785}" type="sibTrans" cxnId="{D67D3A23-8680-4B5C-8D67-DB150F4A7854}">
      <dgm:prSet/>
      <dgm:spPr/>
      <dgm:t>
        <a:bodyPr/>
        <a:lstStyle/>
        <a:p>
          <a:endParaRPr lang="es-CO"/>
        </a:p>
      </dgm:t>
    </dgm:pt>
    <dgm:pt modelId="{E82E62D2-EF8F-4B47-A528-5F011F7E8615}" type="pres">
      <dgm:prSet presAssocID="{CAA251EE-011C-420A-9382-97FCD838D8E3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DE3E03AF-6DD4-446D-BF60-626321B384B2}" type="pres">
      <dgm:prSet presAssocID="{B6B41880-4FB5-44A4-A363-C3D9839EDC12}" presName="compNode" presStyleCnt="0"/>
      <dgm:spPr/>
      <dgm:t>
        <a:bodyPr/>
        <a:lstStyle/>
        <a:p>
          <a:endParaRPr lang="es-CO"/>
        </a:p>
      </dgm:t>
    </dgm:pt>
    <dgm:pt modelId="{0A2133D8-1F96-4D01-BEC2-3740C454CE5A}" type="pres">
      <dgm:prSet presAssocID="{B6B41880-4FB5-44A4-A363-C3D9839EDC12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C950128-C003-445E-859A-45A384214EC3}" type="pres">
      <dgm:prSet presAssocID="{B6B41880-4FB5-44A4-A363-C3D9839EDC1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2C48758-3F2B-4916-A4E9-551DA823D22B}" type="pres">
      <dgm:prSet presAssocID="{B6B41880-4FB5-44A4-A363-C3D9839EDC12}" presName="parentRect" presStyleLbl="alignNode1" presStyleIdx="0" presStyleCnt="2"/>
      <dgm:spPr/>
      <dgm:t>
        <a:bodyPr/>
        <a:lstStyle/>
        <a:p>
          <a:endParaRPr lang="es-CO"/>
        </a:p>
      </dgm:t>
    </dgm:pt>
    <dgm:pt modelId="{A2BBEF8D-604E-49D6-8CF8-5C1BD21C9032}" type="pres">
      <dgm:prSet presAssocID="{B6B41880-4FB5-44A4-A363-C3D9839EDC12}" presName="adorn" presStyleLbl="fgAccFollow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72E9C524-F6BA-406E-B78B-A264C8F9CD4F}" type="pres">
      <dgm:prSet presAssocID="{CFAB8A08-138B-4C2C-BCE3-9E8092670FC7}" presName="sibTrans" presStyleLbl="sibTrans2D1" presStyleIdx="0" presStyleCnt="0"/>
      <dgm:spPr/>
      <dgm:t>
        <a:bodyPr/>
        <a:lstStyle/>
        <a:p>
          <a:endParaRPr lang="es-CO"/>
        </a:p>
      </dgm:t>
    </dgm:pt>
    <dgm:pt modelId="{5AB1612D-0350-49CE-A2D3-759ECFA4C9DE}" type="pres">
      <dgm:prSet presAssocID="{97B9BFF0-95A7-4359-9FFC-5B69C8386AF9}" presName="compNode" presStyleCnt="0"/>
      <dgm:spPr/>
      <dgm:t>
        <a:bodyPr/>
        <a:lstStyle/>
        <a:p>
          <a:endParaRPr lang="es-CO"/>
        </a:p>
      </dgm:t>
    </dgm:pt>
    <dgm:pt modelId="{95BA282A-D206-4531-9055-B298238B5CD4}" type="pres">
      <dgm:prSet presAssocID="{97B9BFF0-95A7-4359-9FFC-5B69C8386AF9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281DDED-95A8-4E02-90B4-AFDFC1EBA91D}" type="pres">
      <dgm:prSet presAssocID="{97B9BFF0-95A7-4359-9FFC-5B69C8386AF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C1DCE81-19D1-43E7-AC78-182B4E95E46E}" type="pres">
      <dgm:prSet presAssocID="{97B9BFF0-95A7-4359-9FFC-5B69C8386AF9}" presName="parentRect" presStyleLbl="alignNode1" presStyleIdx="1" presStyleCnt="2"/>
      <dgm:spPr/>
      <dgm:t>
        <a:bodyPr/>
        <a:lstStyle/>
        <a:p>
          <a:endParaRPr lang="es-CO"/>
        </a:p>
      </dgm:t>
    </dgm:pt>
    <dgm:pt modelId="{456297FE-C2A3-46D5-B5F7-3324A6660F18}" type="pres">
      <dgm:prSet presAssocID="{97B9BFF0-95A7-4359-9FFC-5B69C8386AF9}" presName="adorn" presStyleLbl="fgAccFollowNod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CO"/>
        </a:p>
      </dgm:t>
    </dgm:pt>
  </dgm:ptLst>
  <dgm:cxnLst>
    <dgm:cxn modelId="{574258FE-2D9F-4BCF-BC66-0AD27FA01239}" srcId="{B6B41880-4FB5-44A4-A363-C3D9839EDC12}" destId="{5F1D4184-9E40-4CF0-816F-41DB94FFC6EF}" srcOrd="1" destOrd="0" parTransId="{3970E3C2-3426-4117-8B31-D6A82116FEE4}" sibTransId="{0CDF7DDB-310F-43E5-93F3-13F4A353ACE4}"/>
    <dgm:cxn modelId="{B7EBCD61-191C-45A5-8547-AF48201D62EA}" srcId="{B6B41880-4FB5-44A4-A363-C3D9839EDC12}" destId="{F6F47BD5-F149-4592-876E-2B48AAD2052A}" srcOrd="0" destOrd="0" parTransId="{CDDCE521-A548-4ACA-AAA8-89A7BA4B68B3}" sibTransId="{75E6A855-F19E-411B-AF2E-4AB8C5A2AD8B}"/>
    <dgm:cxn modelId="{2833BC7A-4002-4518-9845-41DB12B25176}" type="presOf" srcId="{B1D3C715-5A9C-4F2B-A5E2-65D1CE14BDD2}" destId="{95BA282A-D206-4531-9055-B298238B5CD4}" srcOrd="0" destOrd="2" presId="urn:microsoft.com/office/officeart/2005/8/layout/bList2"/>
    <dgm:cxn modelId="{0E9473D6-E9B0-419B-8352-BAA4A9549043}" srcId="{CAA251EE-011C-420A-9382-97FCD838D8E3}" destId="{97B9BFF0-95A7-4359-9FFC-5B69C8386AF9}" srcOrd="1" destOrd="0" parTransId="{05493F12-98F6-4F36-B6BA-3BA4D8AE5E3F}" sibTransId="{1AB6AB1D-7079-4DA9-B90E-B91689433770}"/>
    <dgm:cxn modelId="{EB4E25F6-29A5-45BE-BAE6-D41CBB038DDE}" type="presOf" srcId="{CFAB8A08-138B-4C2C-BCE3-9E8092670FC7}" destId="{72E9C524-F6BA-406E-B78B-A264C8F9CD4F}" srcOrd="0" destOrd="0" presId="urn:microsoft.com/office/officeart/2005/8/layout/bList2"/>
    <dgm:cxn modelId="{4605A40D-49ED-42A9-BBEF-4F9091A61077}" type="presOf" srcId="{2E57E7FB-F43B-4E40-A57E-9EC6EABF4B46}" destId="{0A2133D8-1F96-4D01-BEC2-3740C454CE5A}" srcOrd="0" destOrd="2" presId="urn:microsoft.com/office/officeart/2005/8/layout/bList2"/>
    <dgm:cxn modelId="{F588870C-89C0-4964-9EFA-B57998AFC22D}" srcId="{B6B41880-4FB5-44A4-A363-C3D9839EDC12}" destId="{2E57E7FB-F43B-4E40-A57E-9EC6EABF4B46}" srcOrd="2" destOrd="0" parTransId="{0B685A57-D895-4D3E-A239-5EE21BCB03FE}" sibTransId="{432EB7C0-B40C-4851-94F5-CE3CA1C19F9E}"/>
    <dgm:cxn modelId="{D1074928-A677-47B4-BD7A-855B4B7E25BF}" type="presOf" srcId="{B6B41880-4FB5-44A4-A363-C3D9839EDC12}" destId="{1C950128-C003-445E-859A-45A384214EC3}" srcOrd="0" destOrd="0" presId="urn:microsoft.com/office/officeart/2005/8/layout/bList2"/>
    <dgm:cxn modelId="{D67D3A23-8680-4B5C-8D67-DB150F4A7854}" srcId="{97B9BFF0-95A7-4359-9FFC-5B69C8386AF9}" destId="{5A030BE0-90E0-4895-BB4B-C59E5BFEF4FA}" srcOrd="1" destOrd="0" parTransId="{02325084-8A6E-4F0D-92FD-890FCDD55E19}" sibTransId="{0F9949B9-D3A9-4CE1-8087-B4F3819BE785}"/>
    <dgm:cxn modelId="{924C4F96-581C-49E6-90A7-9BB76DEE9675}" srcId="{97B9BFF0-95A7-4359-9FFC-5B69C8386AF9}" destId="{B04C31E0-1593-4FB7-B899-20156D3D94FA}" srcOrd="0" destOrd="0" parTransId="{6690741F-591E-4333-968B-FA2533583DFC}" sibTransId="{0BA9E2E0-C626-4E01-AF07-38176E5506CC}"/>
    <dgm:cxn modelId="{97C95C5F-7768-44F3-8B07-844472952D8D}" type="presOf" srcId="{97B9BFF0-95A7-4359-9FFC-5B69C8386AF9}" destId="{3281DDED-95A8-4E02-90B4-AFDFC1EBA91D}" srcOrd="0" destOrd="0" presId="urn:microsoft.com/office/officeart/2005/8/layout/bList2"/>
    <dgm:cxn modelId="{FBAE441A-B5B8-4CFD-BCE6-C52956AB64F3}" type="presOf" srcId="{F6F47BD5-F149-4592-876E-2B48AAD2052A}" destId="{0A2133D8-1F96-4D01-BEC2-3740C454CE5A}" srcOrd="0" destOrd="0" presId="urn:microsoft.com/office/officeart/2005/8/layout/bList2"/>
    <dgm:cxn modelId="{33D077E3-6890-45AA-ABA5-FFB2AD8606D7}" type="presOf" srcId="{B04C31E0-1593-4FB7-B899-20156D3D94FA}" destId="{95BA282A-D206-4531-9055-B298238B5CD4}" srcOrd="0" destOrd="0" presId="urn:microsoft.com/office/officeart/2005/8/layout/bList2"/>
    <dgm:cxn modelId="{66EB1953-5103-4994-A6F3-E1D067ED42CE}" srcId="{97B9BFF0-95A7-4359-9FFC-5B69C8386AF9}" destId="{B1D3C715-5A9C-4F2B-A5E2-65D1CE14BDD2}" srcOrd="2" destOrd="0" parTransId="{CE0A4F87-5BE0-4A81-9AE5-8D278C98F90E}" sibTransId="{406FE78A-91E5-46FE-9B99-C6886C7D2665}"/>
    <dgm:cxn modelId="{349F758B-C556-4970-AF04-4A1DC0ED543A}" type="presOf" srcId="{CAA251EE-011C-420A-9382-97FCD838D8E3}" destId="{E82E62D2-EF8F-4B47-A528-5F011F7E8615}" srcOrd="0" destOrd="0" presId="urn:microsoft.com/office/officeart/2005/8/layout/bList2"/>
    <dgm:cxn modelId="{6CF28DAD-5F4D-4454-AB5D-CD05F3441C8E}" type="presOf" srcId="{97B9BFF0-95A7-4359-9FFC-5B69C8386AF9}" destId="{FC1DCE81-19D1-43E7-AC78-182B4E95E46E}" srcOrd="1" destOrd="0" presId="urn:microsoft.com/office/officeart/2005/8/layout/bList2"/>
    <dgm:cxn modelId="{D9AD73C6-091B-4B7F-8BF6-F37D8573ECAC}" type="presOf" srcId="{B6B41880-4FB5-44A4-A363-C3D9839EDC12}" destId="{42C48758-3F2B-4916-A4E9-551DA823D22B}" srcOrd="1" destOrd="0" presId="urn:microsoft.com/office/officeart/2005/8/layout/bList2"/>
    <dgm:cxn modelId="{2F597290-5E60-4FE2-B373-81F008F55D21}" type="presOf" srcId="{5F1D4184-9E40-4CF0-816F-41DB94FFC6EF}" destId="{0A2133D8-1F96-4D01-BEC2-3740C454CE5A}" srcOrd="0" destOrd="1" presId="urn:microsoft.com/office/officeart/2005/8/layout/bList2"/>
    <dgm:cxn modelId="{4B0DD847-995E-41E0-AE93-8744D07DB3DA}" srcId="{CAA251EE-011C-420A-9382-97FCD838D8E3}" destId="{B6B41880-4FB5-44A4-A363-C3D9839EDC12}" srcOrd="0" destOrd="0" parTransId="{4B669175-8D9F-4970-B047-EDC47CCEB771}" sibTransId="{CFAB8A08-138B-4C2C-BCE3-9E8092670FC7}"/>
    <dgm:cxn modelId="{F79A8766-D3A4-4981-A0E5-B1FB8F22F6D6}" type="presOf" srcId="{5A030BE0-90E0-4895-BB4B-C59E5BFEF4FA}" destId="{95BA282A-D206-4531-9055-B298238B5CD4}" srcOrd="0" destOrd="1" presId="urn:microsoft.com/office/officeart/2005/8/layout/bList2"/>
    <dgm:cxn modelId="{0D724759-8D98-459F-990C-80D8D3518840}" type="presParOf" srcId="{E82E62D2-EF8F-4B47-A528-5F011F7E8615}" destId="{DE3E03AF-6DD4-446D-BF60-626321B384B2}" srcOrd="0" destOrd="0" presId="urn:microsoft.com/office/officeart/2005/8/layout/bList2"/>
    <dgm:cxn modelId="{3184FB96-D212-44DE-A114-234ECD3AB66C}" type="presParOf" srcId="{DE3E03AF-6DD4-446D-BF60-626321B384B2}" destId="{0A2133D8-1F96-4D01-BEC2-3740C454CE5A}" srcOrd="0" destOrd="0" presId="urn:microsoft.com/office/officeart/2005/8/layout/bList2"/>
    <dgm:cxn modelId="{069267CD-770C-423C-A841-0D6E98623AF2}" type="presParOf" srcId="{DE3E03AF-6DD4-446D-BF60-626321B384B2}" destId="{1C950128-C003-445E-859A-45A384214EC3}" srcOrd="1" destOrd="0" presId="urn:microsoft.com/office/officeart/2005/8/layout/bList2"/>
    <dgm:cxn modelId="{AC64665D-AC0E-45EA-A290-391543C0B2B3}" type="presParOf" srcId="{DE3E03AF-6DD4-446D-BF60-626321B384B2}" destId="{42C48758-3F2B-4916-A4E9-551DA823D22B}" srcOrd="2" destOrd="0" presId="urn:microsoft.com/office/officeart/2005/8/layout/bList2"/>
    <dgm:cxn modelId="{1DED1448-CFCF-4CA7-B223-466F26379BC0}" type="presParOf" srcId="{DE3E03AF-6DD4-446D-BF60-626321B384B2}" destId="{A2BBEF8D-604E-49D6-8CF8-5C1BD21C9032}" srcOrd="3" destOrd="0" presId="urn:microsoft.com/office/officeart/2005/8/layout/bList2"/>
    <dgm:cxn modelId="{A279A5AA-243D-4225-B547-EEDB208C5E51}" type="presParOf" srcId="{E82E62D2-EF8F-4B47-A528-5F011F7E8615}" destId="{72E9C524-F6BA-406E-B78B-A264C8F9CD4F}" srcOrd="1" destOrd="0" presId="urn:microsoft.com/office/officeart/2005/8/layout/bList2"/>
    <dgm:cxn modelId="{6C4312A5-43D6-4108-AE1B-C20C8BC52A60}" type="presParOf" srcId="{E82E62D2-EF8F-4B47-A528-5F011F7E8615}" destId="{5AB1612D-0350-49CE-A2D3-759ECFA4C9DE}" srcOrd="2" destOrd="0" presId="urn:microsoft.com/office/officeart/2005/8/layout/bList2"/>
    <dgm:cxn modelId="{549FFD58-7023-421B-B23F-84B5AC9D1D90}" type="presParOf" srcId="{5AB1612D-0350-49CE-A2D3-759ECFA4C9DE}" destId="{95BA282A-D206-4531-9055-B298238B5CD4}" srcOrd="0" destOrd="0" presId="urn:microsoft.com/office/officeart/2005/8/layout/bList2"/>
    <dgm:cxn modelId="{2DE83F64-FC07-45D3-810A-40B0EE1E80FB}" type="presParOf" srcId="{5AB1612D-0350-49CE-A2D3-759ECFA4C9DE}" destId="{3281DDED-95A8-4E02-90B4-AFDFC1EBA91D}" srcOrd="1" destOrd="0" presId="urn:microsoft.com/office/officeart/2005/8/layout/bList2"/>
    <dgm:cxn modelId="{A82353B1-E83D-4B81-AD83-549A34DB0B8A}" type="presParOf" srcId="{5AB1612D-0350-49CE-A2D3-759ECFA4C9DE}" destId="{FC1DCE81-19D1-43E7-AC78-182B4E95E46E}" srcOrd="2" destOrd="0" presId="urn:microsoft.com/office/officeart/2005/8/layout/bList2"/>
    <dgm:cxn modelId="{8D894950-411A-44E0-8233-2909E5B59922}" type="presParOf" srcId="{5AB1612D-0350-49CE-A2D3-759ECFA4C9DE}" destId="{456297FE-C2A3-46D5-B5F7-3324A6660F18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6F8D76-CE14-2147-8F65-087A494BDF54}">
      <dsp:nvSpPr>
        <dsp:cNvPr id="0" name=""/>
        <dsp:cNvSpPr/>
      </dsp:nvSpPr>
      <dsp:spPr>
        <a:xfrm>
          <a:off x="0" y="0"/>
          <a:ext cx="8007350" cy="0"/>
        </a:xfrm>
        <a:prstGeom prst="line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44D6E817-2118-6940-B7AD-E06F4273E266}">
      <dsp:nvSpPr>
        <dsp:cNvPr id="0" name=""/>
        <dsp:cNvSpPr/>
      </dsp:nvSpPr>
      <dsp:spPr>
        <a:xfrm>
          <a:off x="0" y="0"/>
          <a:ext cx="1601470" cy="2408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1" kern="1200" dirty="0" smtClean="0">
              <a:latin typeface="Futura (Light)"/>
              <a:cs typeface="Futura (Light)"/>
            </a:rPr>
            <a:t>Enfoque</a:t>
          </a:r>
          <a:endParaRPr lang="es-ES" sz="2700" kern="1200" dirty="0">
            <a:latin typeface="Futura (Light)"/>
            <a:cs typeface="Futura (Light)"/>
          </a:endParaRPr>
        </a:p>
      </dsp:txBody>
      <dsp:txXfrm>
        <a:off x="0" y="0"/>
        <a:ext cx="1601470" cy="2408478"/>
      </dsp:txXfrm>
    </dsp:sp>
    <dsp:sp modelId="{51BD1DC4-A979-CA48-A8B0-7AF0A9661864}">
      <dsp:nvSpPr>
        <dsp:cNvPr id="0" name=""/>
        <dsp:cNvSpPr/>
      </dsp:nvSpPr>
      <dsp:spPr>
        <a:xfrm>
          <a:off x="1721580" y="37632"/>
          <a:ext cx="3082829" cy="752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>
              <a:latin typeface="Futura (Light)"/>
              <a:cs typeface="Futura (Light)"/>
            </a:rPr>
            <a:t>Estudio 1993</a:t>
          </a:r>
          <a:endParaRPr lang="es-ES" sz="2500" kern="1200" dirty="0">
            <a:latin typeface="Futura (Light)"/>
            <a:cs typeface="Futura (Light)"/>
          </a:endParaRPr>
        </a:p>
      </dsp:txBody>
      <dsp:txXfrm>
        <a:off x="1721580" y="37632"/>
        <a:ext cx="3082829" cy="752649"/>
      </dsp:txXfrm>
    </dsp:sp>
    <dsp:sp modelId="{1E2C7DBD-108C-AF41-B402-B1E953403590}">
      <dsp:nvSpPr>
        <dsp:cNvPr id="0" name=""/>
        <dsp:cNvSpPr/>
      </dsp:nvSpPr>
      <dsp:spPr>
        <a:xfrm>
          <a:off x="4924520" y="37632"/>
          <a:ext cx="3082829" cy="752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Futura (Light)"/>
              <a:cs typeface="Futura (Light)"/>
            </a:rPr>
            <a:t>Problemas Mentales</a:t>
          </a:r>
          <a:endParaRPr lang="es-ES" sz="2400" kern="1200" dirty="0">
            <a:latin typeface="Futura (Light)"/>
            <a:cs typeface="Futura (Light)"/>
          </a:endParaRPr>
        </a:p>
      </dsp:txBody>
      <dsp:txXfrm>
        <a:off x="4924520" y="37632"/>
        <a:ext cx="3082829" cy="752649"/>
      </dsp:txXfrm>
    </dsp:sp>
    <dsp:sp modelId="{03C4A5F8-1121-D341-834F-FDAC34CBB485}">
      <dsp:nvSpPr>
        <dsp:cNvPr id="0" name=""/>
        <dsp:cNvSpPr/>
      </dsp:nvSpPr>
      <dsp:spPr>
        <a:xfrm>
          <a:off x="1601470" y="790281"/>
          <a:ext cx="64058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81948D8-D82B-AD48-A5AD-C30A34597326}">
      <dsp:nvSpPr>
        <dsp:cNvPr id="0" name=""/>
        <dsp:cNvSpPr/>
      </dsp:nvSpPr>
      <dsp:spPr>
        <a:xfrm>
          <a:off x="1721580" y="827914"/>
          <a:ext cx="3082829" cy="752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>
              <a:latin typeface="Futura (Light)"/>
              <a:cs typeface="Futura (Light)"/>
            </a:rPr>
            <a:t>Estudio 1997 (CIDI)</a:t>
          </a:r>
          <a:endParaRPr lang="es-ES" sz="2500" kern="1200" dirty="0">
            <a:latin typeface="Futura (Light)"/>
            <a:cs typeface="Futura (Light)"/>
          </a:endParaRPr>
        </a:p>
      </dsp:txBody>
      <dsp:txXfrm>
        <a:off x="1721580" y="827914"/>
        <a:ext cx="3082829" cy="752649"/>
      </dsp:txXfrm>
    </dsp:sp>
    <dsp:sp modelId="{D1958F98-3035-3E4A-A1DF-B5C716BD4E13}">
      <dsp:nvSpPr>
        <dsp:cNvPr id="0" name=""/>
        <dsp:cNvSpPr/>
      </dsp:nvSpPr>
      <dsp:spPr>
        <a:xfrm>
          <a:off x="4924520" y="827914"/>
          <a:ext cx="3082829" cy="752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Futura (Light)"/>
              <a:cs typeface="Futura (Light)"/>
            </a:rPr>
            <a:t>Trastornos Mentales</a:t>
          </a:r>
          <a:endParaRPr lang="es-ES" sz="2400" kern="1200" dirty="0">
            <a:latin typeface="Futura (Light)"/>
            <a:cs typeface="Futura (Light)"/>
          </a:endParaRPr>
        </a:p>
      </dsp:txBody>
      <dsp:txXfrm>
        <a:off x="4924520" y="827914"/>
        <a:ext cx="3082829" cy="752649"/>
      </dsp:txXfrm>
    </dsp:sp>
    <dsp:sp modelId="{2821BEA6-7F16-9740-9338-E1299EA9B552}">
      <dsp:nvSpPr>
        <dsp:cNvPr id="0" name=""/>
        <dsp:cNvSpPr/>
      </dsp:nvSpPr>
      <dsp:spPr>
        <a:xfrm>
          <a:off x="1601470" y="1580563"/>
          <a:ext cx="64058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C412020-8A63-AA4E-BEF3-C9E258281DC7}">
      <dsp:nvSpPr>
        <dsp:cNvPr id="0" name=""/>
        <dsp:cNvSpPr/>
      </dsp:nvSpPr>
      <dsp:spPr>
        <a:xfrm>
          <a:off x="1721580" y="1618196"/>
          <a:ext cx="3082829" cy="752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smtClean="0">
              <a:latin typeface="Futura (Light)"/>
              <a:cs typeface="Futura (Light)"/>
            </a:rPr>
            <a:t>Estudio 2003 (CIDI)</a:t>
          </a:r>
          <a:endParaRPr lang="es-ES" sz="2500" kern="1200">
            <a:latin typeface="Futura (Light)"/>
            <a:cs typeface="Futura (Light)"/>
          </a:endParaRPr>
        </a:p>
      </dsp:txBody>
      <dsp:txXfrm>
        <a:off x="1721580" y="1618196"/>
        <a:ext cx="3082829" cy="752649"/>
      </dsp:txXfrm>
    </dsp:sp>
    <dsp:sp modelId="{28ABF464-B714-6C4E-818F-803DCF1ED7D4}">
      <dsp:nvSpPr>
        <dsp:cNvPr id="0" name=""/>
        <dsp:cNvSpPr/>
      </dsp:nvSpPr>
      <dsp:spPr>
        <a:xfrm>
          <a:off x="4924520" y="1618196"/>
          <a:ext cx="3082829" cy="752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smtClean="0">
              <a:latin typeface="Futura (Light)"/>
              <a:cs typeface="Futura (Light)"/>
            </a:rPr>
            <a:t>Trastornos Mentales</a:t>
          </a:r>
          <a:endParaRPr lang="es-ES" sz="2400" kern="1200">
            <a:latin typeface="Futura (Light)"/>
            <a:cs typeface="Futura (Light)"/>
          </a:endParaRPr>
        </a:p>
      </dsp:txBody>
      <dsp:txXfrm>
        <a:off x="4924520" y="1618196"/>
        <a:ext cx="3082829" cy="752649"/>
      </dsp:txXfrm>
    </dsp:sp>
    <dsp:sp modelId="{C0410736-7E42-014F-B275-41D3F276FE05}">
      <dsp:nvSpPr>
        <dsp:cNvPr id="0" name=""/>
        <dsp:cNvSpPr/>
      </dsp:nvSpPr>
      <dsp:spPr>
        <a:xfrm>
          <a:off x="1601470" y="2370845"/>
          <a:ext cx="64058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C31C3-E521-CE4E-811E-756A64B86BEB}">
      <dsp:nvSpPr>
        <dsp:cNvPr id="0" name=""/>
        <dsp:cNvSpPr/>
      </dsp:nvSpPr>
      <dsp:spPr>
        <a:xfrm>
          <a:off x="0" y="0"/>
          <a:ext cx="849694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AC832E-6314-6C4E-96E2-0747642DB0CB}">
      <dsp:nvSpPr>
        <dsp:cNvPr id="0" name=""/>
        <dsp:cNvSpPr/>
      </dsp:nvSpPr>
      <dsp:spPr>
        <a:xfrm>
          <a:off x="0" y="1151"/>
          <a:ext cx="1392370" cy="1858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u="none" kern="1200" dirty="0" smtClean="0">
              <a:latin typeface="Futura (Light)"/>
              <a:cs typeface="Futura (Light)"/>
            </a:rPr>
            <a:t>Tipo de Estudio </a:t>
          </a:r>
          <a:endParaRPr lang="es-CO" sz="1800" b="1" u="none" kern="1200" dirty="0">
            <a:latin typeface="Futura (Light)"/>
            <a:cs typeface="Futura (Light)"/>
          </a:endParaRPr>
        </a:p>
      </dsp:txBody>
      <dsp:txXfrm>
        <a:off x="0" y="1151"/>
        <a:ext cx="1392370" cy="1858543"/>
      </dsp:txXfrm>
    </dsp:sp>
    <dsp:sp modelId="{249349EA-BDCA-1547-B212-0E3FFA504613}">
      <dsp:nvSpPr>
        <dsp:cNvPr id="0" name=""/>
        <dsp:cNvSpPr/>
      </dsp:nvSpPr>
      <dsp:spPr>
        <a:xfrm>
          <a:off x="1499052" y="76055"/>
          <a:ext cx="6997891" cy="1052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Futura (Light)"/>
              <a:cs typeface="Futura (Light)"/>
            </a:rPr>
            <a:t>Estudio observacional descriptivo de corte transversal a nivel Nacional. Representatividad nacional y regional.(</a:t>
          </a:r>
          <a:r>
            <a:rPr lang="es-CO" sz="2400" kern="1200" dirty="0" smtClean="0"/>
            <a:t>Regiones: Central, Oriental, Atlántica, Pacífica y Bogotá)</a:t>
          </a:r>
          <a:endParaRPr lang="es-CO" sz="2400" kern="1200" dirty="0">
            <a:latin typeface="Futura (Light)"/>
            <a:cs typeface="Futura (Light)"/>
          </a:endParaRPr>
        </a:p>
      </dsp:txBody>
      <dsp:txXfrm>
        <a:off x="1499052" y="76055"/>
        <a:ext cx="6997891" cy="1052425"/>
      </dsp:txXfrm>
    </dsp:sp>
    <dsp:sp modelId="{FFECEE85-F61F-344F-95FB-2FD51EB934F4}">
      <dsp:nvSpPr>
        <dsp:cNvPr id="0" name=""/>
        <dsp:cNvSpPr/>
      </dsp:nvSpPr>
      <dsp:spPr>
        <a:xfrm>
          <a:off x="1296129" y="1572680"/>
          <a:ext cx="6961851" cy="707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1DF9141-4345-B348-AB57-E14B163DBDB3}">
      <dsp:nvSpPr>
        <dsp:cNvPr id="0" name=""/>
        <dsp:cNvSpPr/>
      </dsp:nvSpPr>
      <dsp:spPr>
        <a:xfrm>
          <a:off x="0" y="1728194"/>
          <a:ext cx="849694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AF7040-0252-0C44-B9D6-F32798E4FB26}">
      <dsp:nvSpPr>
        <dsp:cNvPr id="0" name=""/>
        <dsp:cNvSpPr/>
      </dsp:nvSpPr>
      <dsp:spPr>
        <a:xfrm>
          <a:off x="0" y="1728184"/>
          <a:ext cx="8496944" cy="435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latin typeface="Futura (Light)"/>
              <a:cs typeface="Futura (Light)"/>
            </a:rPr>
            <a:t>Población civil residente en el área  urbana y rural</a:t>
          </a:r>
          <a:endParaRPr lang="es-CO" sz="2000" kern="1200" dirty="0">
            <a:latin typeface="Futura (Light)"/>
            <a:cs typeface="Futura (Light)"/>
          </a:endParaRPr>
        </a:p>
      </dsp:txBody>
      <dsp:txXfrm>
        <a:off x="0" y="1728184"/>
        <a:ext cx="8496944" cy="435791"/>
      </dsp:txXfrm>
    </dsp:sp>
    <dsp:sp modelId="{A9BA1DC6-2755-CF47-8663-934CCFD49342}">
      <dsp:nvSpPr>
        <dsp:cNvPr id="0" name=""/>
        <dsp:cNvSpPr/>
      </dsp:nvSpPr>
      <dsp:spPr>
        <a:xfrm>
          <a:off x="0" y="4182742"/>
          <a:ext cx="849694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F09354-B793-2642-9437-4F9AA9AF8029}">
      <dsp:nvSpPr>
        <dsp:cNvPr id="0" name=""/>
        <dsp:cNvSpPr/>
      </dsp:nvSpPr>
      <dsp:spPr>
        <a:xfrm>
          <a:off x="0" y="1548351"/>
          <a:ext cx="2056840" cy="1886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b="1" u="none" kern="1200" dirty="0" smtClean="0">
            <a:latin typeface="Futura (Light)"/>
            <a:cs typeface="Futura (Light)"/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b="1" u="none" kern="1200" dirty="0" smtClean="0">
            <a:latin typeface="Futura (Light)"/>
            <a:cs typeface="Futura (Light)"/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u="none" kern="1200" dirty="0" smtClean="0">
              <a:latin typeface="Futura (Light)"/>
              <a:cs typeface="Futura (Light)"/>
            </a:rPr>
            <a:t>Grupos poblacionales</a:t>
          </a:r>
          <a:endParaRPr lang="es-CO" sz="1800" b="1" u="none" kern="1200" dirty="0">
            <a:latin typeface="Futura (Light)"/>
            <a:cs typeface="Futura (Light)"/>
          </a:endParaRPr>
        </a:p>
      </dsp:txBody>
      <dsp:txXfrm>
        <a:off x="0" y="1548351"/>
        <a:ext cx="2056840" cy="1886105"/>
      </dsp:txXfrm>
    </dsp:sp>
    <dsp:sp modelId="{E5E24DC9-F92C-CB4B-8311-9DDAE31F8B9F}">
      <dsp:nvSpPr>
        <dsp:cNvPr id="0" name=""/>
        <dsp:cNvSpPr/>
      </dsp:nvSpPr>
      <dsp:spPr>
        <a:xfrm>
          <a:off x="2016244" y="2448275"/>
          <a:ext cx="6311843" cy="580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700" kern="1200" dirty="0" smtClean="0">
              <a:latin typeface="Futura (Light)"/>
              <a:cs typeface="Futura (Light)"/>
            </a:rPr>
            <a:t>Niños (7 a 11 años)</a:t>
          </a:r>
          <a:endParaRPr lang="es-CO" sz="2700" kern="1200" dirty="0">
            <a:latin typeface="Futura (Light)"/>
            <a:cs typeface="Futura (Light)"/>
          </a:endParaRPr>
        </a:p>
      </dsp:txBody>
      <dsp:txXfrm>
        <a:off x="2016244" y="2448275"/>
        <a:ext cx="6311843" cy="580794"/>
      </dsp:txXfrm>
    </dsp:sp>
    <dsp:sp modelId="{91E25CAF-058A-944B-84C1-41FBFBAA9241}">
      <dsp:nvSpPr>
        <dsp:cNvPr id="0" name=""/>
        <dsp:cNvSpPr/>
      </dsp:nvSpPr>
      <dsp:spPr>
        <a:xfrm>
          <a:off x="1743001" y="2399278"/>
          <a:ext cx="64324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190D03F-A5B1-4E46-BE3B-0257F7970655}">
      <dsp:nvSpPr>
        <dsp:cNvPr id="0" name=""/>
        <dsp:cNvSpPr/>
      </dsp:nvSpPr>
      <dsp:spPr>
        <a:xfrm>
          <a:off x="1944226" y="3024336"/>
          <a:ext cx="6311843" cy="580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700" kern="1200" dirty="0" smtClean="0">
              <a:latin typeface="Futura (Light)"/>
              <a:cs typeface="Futura (Light)"/>
            </a:rPr>
            <a:t>Adolescentes (12 a 17 años)</a:t>
          </a:r>
          <a:endParaRPr lang="es-CO" sz="2700" kern="1200" dirty="0">
            <a:latin typeface="Futura (Light)"/>
            <a:cs typeface="Futura (Light)"/>
          </a:endParaRPr>
        </a:p>
      </dsp:txBody>
      <dsp:txXfrm>
        <a:off x="1944226" y="3024336"/>
        <a:ext cx="6311843" cy="580794"/>
      </dsp:txXfrm>
    </dsp:sp>
    <dsp:sp modelId="{4A0A06F6-79EF-8A4A-8D41-43DBDA4409E1}">
      <dsp:nvSpPr>
        <dsp:cNvPr id="0" name=""/>
        <dsp:cNvSpPr/>
      </dsp:nvSpPr>
      <dsp:spPr>
        <a:xfrm>
          <a:off x="1743001" y="3009113"/>
          <a:ext cx="64324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47ADAC9-F2C7-5A46-A564-8DE4BF5325C7}">
      <dsp:nvSpPr>
        <dsp:cNvPr id="0" name=""/>
        <dsp:cNvSpPr/>
      </dsp:nvSpPr>
      <dsp:spPr>
        <a:xfrm>
          <a:off x="1872208" y="3600398"/>
          <a:ext cx="6311843" cy="580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700" kern="1200" dirty="0" smtClean="0">
              <a:latin typeface="Futura (Light)"/>
              <a:cs typeface="Futura (Light)"/>
            </a:rPr>
            <a:t>Adultos  (18 años y más)</a:t>
          </a:r>
          <a:endParaRPr lang="es-CO" sz="2700" kern="1200" dirty="0">
            <a:latin typeface="Futura (Light)"/>
            <a:cs typeface="Futura (Light)"/>
          </a:endParaRPr>
        </a:p>
      </dsp:txBody>
      <dsp:txXfrm>
        <a:off x="1872208" y="3600398"/>
        <a:ext cx="6311843" cy="580794"/>
      </dsp:txXfrm>
    </dsp:sp>
    <dsp:sp modelId="{171D00B7-58D0-204E-9058-FC2CE7A1975C}">
      <dsp:nvSpPr>
        <dsp:cNvPr id="0" name=""/>
        <dsp:cNvSpPr/>
      </dsp:nvSpPr>
      <dsp:spPr>
        <a:xfrm>
          <a:off x="1743001" y="3618947"/>
          <a:ext cx="64324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CCF9B-A443-7E4C-A0FA-40B6AC6F047D}">
      <dsp:nvSpPr>
        <dsp:cNvPr id="0" name=""/>
        <dsp:cNvSpPr/>
      </dsp:nvSpPr>
      <dsp:spPr>
        <a:xfrm>
          <a:off x="0" y="443914"/>
          <a:ext cx="6285549" cy="579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DD6069-A7A4-F44B-BFCE-706EF9FFC107}">
      <dsp:nvSpPr>
        <dsp:cNvPr id="0" name=""/>
        <dsp:cNvSpPr/>
      </dsp:nvSpPr>
      <dsp:spPr>
        <a:xfrm>
          <a:off x="487658" y="133045"/>
          <a:ext cx="4399885" cy="6789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305" tIns="0" rIns="166305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smtClean="0"/>
            <a:t>Salud mental</a:t>
          </a:r>
          <a:endParaRPr lang="es-CO" sz="2400" b="1" kern="1200"/>
        </a:p>
      </dsp:txBody>
      <dsp:txXfrm>
        <a:off x="520802" y="166189"/>
        <a:ext cx="4333597" cy="612672"/>
      </dsp:txXfrm>
    </dsp:sp>
    <dsp:sp modelId="{A100DCA3-E8E7-2A4D-A057-0B3EE1951B69}">
      <dsp:nvSpPr>
        <dsp:cNvPr id="0" name=""/>
        <dsp:cNvSpPr/>
      </dsp:nvSpPr>
      <dsp:spPr>
        <a:xfrm>
          <a:off x="0" y="1487194"/>
          <a:ext cx="6285549" cy="579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89E13-8906-1E4A-AA42-4143A23E073B}">
      <dsp:nvSpPr>
        <dsp:cNvPr id="0" name=""/>
        <dsp:cNvSpPr/>
      </dsp:nvSpPr>
      <dsp:spPr>
        <a:xfrm>
          <a:off x="495056" y="1182273"/>
          <a:ext cx="4399885" cy="6789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305" tIns="0" rIns="166305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smtClean="0"/>
            <a:t>Problemas Mentales</a:t>
          </a:r>
          <a:endParaRPr lang="es-CO" sz="2400" b="1" kern="1200"/>
        </a:p>
      </dsp:txBody>
      <dsp:txXfrm>
        <a:off x="528200" y="1215417"/>
        <a:ext cx="4333597" cy="612672"/>
      </dsp:txXfrm>
    </dsp:sp>
    <dsp:sp modelId="{1D66BA21-6E8A-A343-A814-595D89C35BD2}">
      <dsp:nvSpPr>
        <dsp:cNvPr id="0" name=""/>
        <dsp:cNvSpPr/>
      </dsp:nvSpPr>
      <dsp:spPr>
        <a:xfrm>
          <a:off x="0" y="2530474"/>
          <a:ext cx="6285549" cy="579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283A21-70DE-554D-ABB2-58A8CABD4C25}">
      <dsp:nvSpPr>
        <dsp:cNvPr id="0" name=""/>
        <dsp:cNvSpPr/>
      </dsp:nvSpPr>
      <dsp:spPr>
        <a:xfrm>
          <a:off x="487658" y="2262393"/>
          <a:ext cx="4399885" cy="6789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305" tIns="0" rIns="166305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/>
            <a:t>Trastorno Mentales</a:t>
          </a:r>
          <a:endParaRPr lang="es-CO" sz="2400" b="1" kern="1200" dirty="0"/>
        </a:p>
      </dsp:txBody>
      <dsp:txXfrm>
        <a:off x="520802" y="2295537"/>
        <a:ext cx="4333597" cy="612672"/>
      </dsp:txXfrm>
    </dsp:sp>
    <dsp:sp modelId="{600FBDBA-FCFE-B048-850F-B94327FABC9D}">
      <dsp:nvSpPr>
        <dsp:cNvPr id="0" name=""/>
        <dsp:cNvSpPr/>
      </dsp:nvSpPr>
      <dsp:spPr>
        <a:xfrm>
          <a:off x="0" y="3573754"/>
          <a:ext cx="6285549" cy="579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0FFC0B-8D06-F64E-B33E-3B4E00A355CA}">
      <dsp:nvSpPr>
        <dsp:cNvPr id="0" name=""/>
        <dsp:cNvSpPr/>
      </dsp:nvSpPr>
      <dsp:spPr>
        <a:xfrm>
          <a:off x="487658" y="3270510"/>
          <a:ext cx="4399885" cy="6789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305" tIns="0" rIns="166305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/>
            <a:t>Acceso a servicios y medicamentos en salud mental</a:t>
          </a:r>
          <a:endParaRPr lang="es-CO" sz="2400" b="1" kern="1200" dirty="0"/>
        </a:p>
      </dsp:txBody>
      <dsp:txXfrm>
        <a:off x="520802" y="3303654"/>
        <a:ext cx="4333597" cy="612672"/>
      </dsp:txXfrm>
    </dsp:sp>
    <dsp:sp modelId="{3C8DE6F5-FB20-6641-9EEB-34E7B97B1DFC}">
      <dsp:nvSpPr>
        <dsp:cNvPr id="0" name=""/>
        <dsp:cNvSpPr/>
      </dsp:nvSpPr>
      <dsp:spPr>
        <a:xfrm>
          <a:off x="0" y="4617033"/>
          <a:ext cx="6285549" cy="579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3172BC-9F5B-FC46-B90A-233A6E553F1F}">
      <dsp:nvSpPr>
        <dsp:cNvPr id="0" name=""/>
        <dsp:cNvSpPr/>
      </dsp:nvSpPr>
      <dsp:spPr>
        <a:xfrm>
          <a:off x="487658" y="4350630"/>
          <a:ext cx="4399885" cy="6789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305" tIns="0" rIns="166305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/>
            <a:t>Valoración de estados de salud</a:t>
          </a:r>
          <a:endParaRPr lang="es-CO" sz="2400" b="1" kern="1200" dirty="0"/>
        </a:p>
      </dsp:txBody>
      <dsp:txXfrm>
        <a:off x="520802" y="4383774"/>
        <a:ext cx="4333597" cy="6126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0E9B5D-66B0-44F9-B23A-70BCFC6FED50}">
      <dsp:nvSpPr>
        <dsp:cNvPr id="0" name=""/>
        <dsp:cNvSpPr/>
      </dsp:nvSpPr>
      <dsp:spPr>
        <a:xfrm>
          <a:off x="4814" y="0"/>
          <a:ext cx="1273623" cy="41246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Primera encuesta de salud mental en el país que parte de la muestra maestra del MSPS</a:t>
          </a:r>
          <a:endParaRPr lang="es-CO" sz="1800" b="1" kern="1200" dirty="0"/>
        </a:p>
      </dsp:txBody>
      <dsp:txXfrm>
        <a:off x="42117" y="37303"/>
        <a:ext cx="1199017" cy="4050068"/>
      </dsp:txXfrm>
    </dsp:sp>
    <dsp:sp modelId="{EB44B996-3716-428E-BCE5-0ACD93D16785}">
      <dsp:nvSpPr>
        <dsp:cNvPr id="0" name=""/>
        <dsp:cNvSpPr/>
      </dsp:nvSpPr>
      <dsp:spPr>
        <a:xfrm>
          <a:off x="1492406" y="0"/>
          <a:ext cx="1273623" cy="41246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Toma el espectro salud mental – problema mental – trastorno mental; énfasis en salud mental en su sentido más positivo</a:t>
          </a:r>
          <a:endParaRPr lang="es-CO" sz="1800" b="1" kern="1200" dirty="0"/>
        </a:p>
      </dsp:txBody>
      <dsp:txXfrm>
        <a:off x="1529709" y="37303"/>
        <a:ext cx="1199017" cy="4050068"/>
      </dsp:txXfrm>
    </dsp:sp>
    <dsp:sp modelId="{5874BD8D-3682-43EA-A31E-9B3F3D73D9B0}">
      <dsp:nvSpPr>
        <dsp:cNvPr id="0" name=""/>
        <dsp:cNvSpPr/>
      </dsp:nvSpPr>
      <dsp:spPr>
        <a:xfrm>
          <a:off x="2979999" y="0"/>
          <a:ext cx="1273623" cy="41246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Se incluye en la muestra a niños y niñas entre 7 y 11 años</a:t>
          </a:r>
          <a:endParaRPr lang="es-CO" sz="1800" b="1" kern="1200" dirty="0"/>
        </a:p>
      </dsp:txBody>
      <dsp:txXfrm>
        <a:off x="3017302" y="37303"/>
        <a:ext cx="1199017" cy="4050068"/>
      </dsp:txXfrm>
    </dsp:sp>
    <dsp:sp modelId="{838202E6-2405-4AC0-BE43-67725957183E}">
      <dsp:nvSpPr>
        <dsp:cNvPr id="0" name=""/>
        <dsp:cNvSpPr/>
      </dsp:nvSpPr>
      <dsp:spPr>
        <a:xfrm>
          <a:off x="4467592" y="0"/>
          <a:ext cx="1273623" cy="41246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Indaga por la relación entre enfermedades crónicas (físicas) y problemas y trastornos mentales</a:t>
          </a:r>
          <a:endParaRPr lang="es-CO" sz="1800" b="1" kern="1200" dirty="0"/>
        </a:p>
      </dsp:txBody>
      <dsp:txXfrm>
        <a:off x="4504895" y="37303"/>
        <a:ext cx="1199017" cy="4050068"/>
      </dsp:txXfrm>
    </dsp:sp>
    <dsp:sp modelId="{DD6F5447-AAA3-4E37-87A3-FC949F7C347D}">
      <dsp:nvSpPr>
        <dsp:cNvPr id="0" name=""/>
        <dsp:cNvSpPr/>
      </dsp:nvSpPr>
      <dsp:spPr>
        <a:xfrm>
          <a:off x="5955184" y="0"/>
          <a:ext cx="1273623" cy="41246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Evalúa la percepción de estado de salud en la población colombiana</a:t>
          </a:r>
          <a:endParaRPr lang="es-CO" sz="1800" b="1" kern="1200" dirty="0"/>
        </a:p>
      </dsp:txBody>
      <dsp:txXfrm>
        <a:off x="5992487" y="37303"/>
        <a:ext cx="1199017" cy="4050068"/>
      </dsp:txXfrm>
    </dsp:sp>
    <dsp:sp modelId="{AA2BD7C6-A5DB-4443-9058-8BE115CB7253}">
      <dsp:nvSpPr>
        <dsp:cNvPr id="0" name=""/>
        <dsp:cNvSpPr/>
      </dsp:nvSpPr>
      <dsp:spPr>
        <a:xfrm>
          <a:off x="7442777" y="0"/>
          <a:ext cx="1409392" cy="41246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Indagan las consecuencias psicológicas de los eventos </a:t>
          </a:r>
          <a:r>
            <a:rPr lang="es-MX" sz="1800" b="1" kern="1200" dirty="0" err="1" smtClean="0"/>
            <a:t>traumáticosy</a:t>
          </a:r>
          <a:r>
            <a:rPr lang="es-MX" sz="1800" b="1" kern="1200" dirty="0" smtClean="0"/>
            <a:t> exposición a distintas formas de violencia.</a:t>
          </a:r>
          <a:endParaRPr lang="es-CO" sz="1800" b="1" kern="1200" dirty="0"/>
        </a:p>
      </dsp:txBody>
      <dsp:txXfrm>
        <a:off x="7484057" y="41280"/>
        <a:ext cx="1326832" cy="40421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989F5-EDC9-475E-9A68-B54A9FDE3CB6}" type="datetimeFigureOut">
              <a:rPr lang="es-CO" smtClean="0"/>
              <a:t>15/10/2015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30210-79AB-4987-AC14-6621B4D393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0512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16D63-69E6-354E-9672-1991541E66BC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4208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8F7E2-3F22-7A47-97D6-B548609DFA41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32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16D63-69E6-354E-9672-1991541E66BC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4208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16D63-69E6-354E-9672-1991541E66BC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4208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16D63-69E6-354E-9672-1991541E66BC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4208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Pendiente </a:t>
            </a:r>
            <a:r>
              <a:rPr lang="es-ES" dirty="0" err="1" smtClean="0"/>
              <a:t>Gráficar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8F7E2-3F22-7A47-97D6-B548609DFA41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1694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Pendiente </a:t>
            </a:r>
            <a:r>
              <a:rPr lang="es-ES" dirty="0" err="1" smtClean="0"/>
              <a:t>Gráficar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8F7E2-3F22-7A47-97D6-B548609DFA41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1694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16D63-69E6-354E-9672-1991541E66BC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4208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16D63-69E6-354E-9672-1991541E66BC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4208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Pendiente </a:t>
            </a:r>
            <a:r>
              <a:rPr lang="es-ES" dirty="0" err="1" smtClean="0"/>
              <a:t>Gráficar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8F7E2-3F22-7A47-97D6-B548609DFA41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1694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16D63-69E6-354E-9672-1991541E66BC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4208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16D63-69E6-354E-9672-1991541E66BC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42086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16D63-69E6-354E-9672-1991541E66BC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42086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16D63-69E6-354E-9672-1991541E66BC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42086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Pendiente </a:t>
            </a:r>
            <a:r>
              <a:rPr lang="es-ES" dirty="0" err="1" smtClean="0"/>
              <a:t>Gráficar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8F7E2-3F22-7A47-97D6-B548609DFA41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1694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16D63-69E6-354E-9672-1991541E66BC}" type="slidenum">
              <a:rPr lang="es-ES" smtClean="0"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42086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Pendiente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Gráficar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8F7E2-3F22-7A47-97D6-B548609DFA41}" type="slidenum">
              <a:rPr lang="es-ES" smtClean="0"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1694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Considerar</a:t>
            </a:r>
            <a:r>
              <a:rPr lang="es-ES" baseline="0" dirty="0" smtClean="0"/>
              <a:t> introducir introducción explicativa de capitulo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86C2E-E971-C94A-999C-F5417F11664B}" type="slidenum">
              <a:rPr lang="es-ES" smtClean="0"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2908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Importante precisar sobre el</a:t>
            </a:r>
            <a:r>
              <a:rPr lang="es-ES" baseline="0" dirty="0" smtClean="0"/>
              <a:t> descenso en acceso a medicamentos en adultos entre los 18 y 44 años en la región oriental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8F7E2-3F22-7A47-97D6-B548609DFA41}" type="slidenum">
              <a:rPr lang="es-ES" smtClean="0"/>
              <a:t>43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1694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Es</a:t>
            </a:r>
            <a:r>
              <a:rPr lang="es-ES" baseline="0" dirty="0" smtClean="0"/>
              <a:t> importante precisar en la brecha de respuesta en la prestación de servicios en salud mental en la zona urbana, respecto a la rural. Ya que se encuentra menor porcentaje de atención recibida después de haberla solicitado. En especial como desciende con la edad.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8F7E2-3F22-7A47-97D6-B548609DFA41}" type="slidenum">
              <a:rPr lang="es-ES" smtClean="0"/>
              <a:t>44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169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16D63-69E6-354E-9672-1991541E66BC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4208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16D63-69E6-354E-9672-1991541E66BC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4208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16D63-69E6-354E-9672-1991541E66BC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4208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8F7E2-3F22-7A47-97D6-B548609DFA41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169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16D63-69E6-354E-9672-1991541E66BC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4208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16D63-69E6-354E-9672-1991541E66BC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4208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Graficar</a:t>
            </a:r>
            <a:r>
              <a:rPr lang="es-ES" baseline="0" dirty="0" smtClean="0"/>
              <a:t> con mapa de Colombia y figuras por genero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16D63-69E6-354E-9672-1991541E66BC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4208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1331640" y="2130425"/>
            <a:ext cx="7772400" cy="1470025"/>
          </a:xfrm>
          <a:solidFill>
            <a:srgbClr val="28A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r">
              <a:defRPr lang="es-CO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36242" y="3841073"/>
            <a:ext cx="6400800" cy="1244111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4C46-4BA7-4630-962F-D4FA0A4C60AD}" type="datetimeFigureOut">
              <a:rPr lang="es-CO" smtClean="0"/>
              <a:t>15/10/2015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F77E3-B504-46F7-97B7-0DA6686702DD}" type="slidenum">
              <a:rPr lang="es-CO" smtClean="0"/>
              <a:t>‹Nº›</a:t>
            </a:fld>
            <a:endParaRPr lang="es-CO"/>
          </a:p>
        </p:txBody>
      </p:sp>
      <p:grpSp>
        <p:nvGrpSpPr>
          <p:cNvPr id="7" name="10 Grupo"/>
          <p:cNvGrpSpPr>
            <a:grpSpLocks/>
          </p:cNvGrpSpPr>
          <p:nvPr userDrawn="1"/>
        </p:nvGrpSpPr>
        <p:grpSpPr bwMode="auto">
          <a:xfrm>
            <a:off x="5315414" y="5560264"/>
            <a:ext cx="3457575" cy="757238"/>
            <a:chOff x="5652120" y="6093296"/>
            <a:chExt cx="3456384" cy="757382"/>
          </a:xfrm>
        </p:grpSpPr>
        <p:pic>
          <p:nvPicPr>
            <p:cNvPr id="8" name="11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4" b="5008"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12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2" t="34483" r="7437" b="38161"/>
            <a:stretch>
              <a:fillRect/>
            </a:stretch>
          </p:blipFill>
          <p:spPr bwMode="auto">
            <a:xfrm>
              <a:off x="5652120" y="6230505"/>
              <a:ext cx="1938372" cy="482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9 Imagen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19541"/>
            <a:ext cx="1331555" cy="494877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609458"/>
            <a:ext cx="2160240" cy="69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48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4C46-4BA7-4630-962F-D4FA0A4C60AD}" type="datetimeFigureOut">
              <a:rPr lang="es-CO" smtClean="0"/>
              <a:t>15/10/2015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F77E3-B504-46F7-97B7-0DA6686702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7834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4C46-4BA7-4630-962F-D4FA0A4C60AD}" type="datetimeFigureOut">
              <a:rPr lang="es-CO" smtClean="0"/>
              <a:t>15/10/2015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F77E3-B504-46F7-97B7-0DA6686702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3267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4C46-4BA7-4630-962F-D4FA0A4C60AD}" type="datetimeFigureOut">
              <a:rPr lang="es-CO" smtClean="0"/>
              <a:t>15/10/2015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F77E3-B504-46F7-97B7-0DA6686702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6928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4C46-4BA7-4630-962F-D4FA0A4C60AD}" type="datetimeFigureOut">
              <a:rPr lang="es-CO" smtClean="0"/>
              <a:t>15/10/2015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F77E3-B504-46F7-97B7-0DA6686702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2084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348880"/>
            <a:ext cx="1979712" cy="1440160"/>
          </a:xfrm>
        </p:spPr>
        <p:txBody>
          <a:bodyPr/>
          <a:lstStyle>
            <a:lvl1pPr algn="l">
              <a:defRPr sz="24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11760" y="548681"/>
            <a:ext cx="6275040" cy="506077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4C46-4BA7-4630-962F-D4FA0A4C60AD}" type="datetimeFigureOut">
              <a:rPr lang="es-CO" smtClean="0"/>
              <a:t>15/10/2015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F77E3-B504-46F7-97B7-0DA6686702DD}" type="slidenum">
              <a:rPr lang="es-CO" smtClean="0"/>
              <a:t>‹Nº›</a:t>
            </a:fld>
            <a:endParaRPr lang="es-CO"/>
          </a:p>
        </p:txBody>
      </p:sp>
      <p:grpSp>
        <p:nvGrpSpPr>
          <p:cNvPr id="7" name="10 Grupo"/>
          <p:cNvGrpSpPr>
            <a:grpSpLocks/>
          </p:cNvGrpSpPr>
          <p:nvPr userDrawn="1"/>
        </p:nvGrpSpPr>
        <p:grpSpPr bwMode="auto">
          <a:xfrm>
            <a:off x="5315414" y="5560264"/>
            <a:ext cx="3457575" cy="757238"/>
            <a:chOff x="5652120" y="6093296"/>
            <a:chExt cx="3456384" cy="757382"/>
          </a:xfrm>
        </p:grpSpPr>
        <p:pic>
          <p:nvPicPr>
            <p:cNvPr id="8" name="11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4" b="5008"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12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2" t="34483" r="7437" b="38161"/>
            <a:stretch>
              <a:fillRect/>
            </a:stretch>
          </p:blipFill>
          <p:spPr bwMode="auto">
            <a:xfrm>
              <a:off x="5652120" y="6230505"/>
              <a:ext cx="1938372" cy="482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609458"/>
            <a:ext cx="2160240" cy="69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53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08920"/>
            <a:ext cx="1979712" cy="1440160"/>
          </a:xfrm>
        </p:spPr>
        <p:txBody>
          <a:bodyPr/>
          <a:lstStyle>
            <a:lvl1pPr algn="l">
              <a:defRPr sz="24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11760" y="548681"/>
            <a:ext cx="6275040" cy="5060778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4C46-4BA7-4630-962F-D4FA0A4C60AD}" type="datetimeFigureOut">
              <a:rPr lang="es-CO" smtClean="0"/>
              <a:t>15/10/2015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F77E3-B504-46F7-97B7-0DA6686702DD}" type="slidenum">
              <a:rPr lang="es-CO" smtClean="0"/>
              <a:t>‹Nº›</a:t>
            </a:fld>
            <a:endParaRPr lang="es-CO"/>
          </a:p>
        </p:txBody>
      </p:sp>
      <p:grpSp>
        <p:nvGrpSpPr>
          <p:cNvPr id="7" name="10 Grupo"/>
          <p:cNvGrpSpPr>
            <a:grpSpLocks/>
          </p:cNvGrpSpPr>
          <p:nvPr userDrawn="1"/>
        </p:nvGrpSpPr>
        <p:grpSpPr bwMode="auto">
          <a:xfrm>
            <a:off x="5315414" y="5560264"/>
            <a:ext cx="3457575" cy="757238"/>
            <a:chOff x="5652120" y="6093296"/>
            <a:chExt cx="3456384" cy="757382"/>
          </a:xfrm>
        </p:grpSpPr>
        <p:pic>
          <p:nvPicPr>
            <p:cNvPr id="8" name="11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4" b="5008"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12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2" t="34483" r="7437" b="38161"/>
            <a:stretch>
              <a:fillRect/>
            </a:stretch>
          </p:blipFill>
          <p:spPr bwMode="auto">
            <a:xfrm>
              <a:off x="5652120" y="6230505"/>
              <a:ext cx="1938372" cy="482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609458"/>
            <a:ext cx="2160240" cy="69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8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0948" y="548680"/>
            <a:ext cx="9144000" cy="792088"/>
          </a:xfrm>
        </p:spPr>
        <p:txBody>
          <a:bodyPr/>
          <a:lstStyle>
            <a:lvl1pPr algn="l">
              <a:defRPr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4C46-4BA7-4630-962F-D4FA0A4C60AD}" type="datetimeFigureOut">
              <a:rPr lang="es-CO" smtClean="0"/>
              <a:t>15/10/2015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F77E3-B504-46F7-97B7-0DA6686702DD}" type="slidenum">
              <a:rPr lang="es-CO" smtClean="0"/>
              <a:t>‹Nº›</a:t>
            </a:fld>
            <a:endParaRPr lang="es-CO"/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251520" y="1772815"/>
            <a:ext cx="8568952" cy="3836643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60394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924944"/>
            <a:ext cx="91440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4C46-4BA7-4630-962F-D4FA0A4C60AD}" type="datetimeFigureOut">
              <a:rPr lang="es-CO" smtClean="0"/>
              <a:t>15/10/2015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F77E3-B504-46F7-97B7-0DA6686702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7348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90662"/>
            <a:ext cx="5292080" cy="778098"/>
          </a:xfrm>
        </p:spPr>
        <p:txBody>
          <a:bodyPr/>
          <a:lstStyle>
            <a:lvl1pPr>
              <a:defRPr sz="2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4C46-4BA7-4630-962F-D4FA0A4C60AD}" type="datetimeFigureOut">
              <a:rPr lang="es-CO" smtClean="0"/>
              <a:t>15/10/2015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F77E3-B504-46F7-97B7-0DA6686702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335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4C46-4BA7-4630-962F-D4FA0A4C60AD}" type="datetimeFigureOut">
              <a:rPr lang="es-CO" smtClean="0"/>
              <a:t>15/10/2015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F77E3-B504-46F7-97B7-0DA6686702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0468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4C46-4BA7-4630-962F-D4FA0A4C60AD}" type="datetimeFigureOut">
              <a:rPr lang="es-CO" smtClean="0"/>
              <a:t>15/10/2015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F77E3-B504-46F7-97B7-0DA6686702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799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4C46-4BA7-4630-962F-D4FA0A4C60AD}" type="datetimeFigureOut">
              <a:rPr lang="es-CO" smtClean="0"/>
              <a:t>15/10/2015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F77E3-B504-46F7-97B7-0DA6686702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0892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-20948" y="548680"/>
            <a:ext cx="9144000" cy="1143000"/>
          </a:xfrm>
          <a:prstGeom prst="rect">
            <a:avLst/>
          </a:prstGeom>
          <a:solidFill>
            <a:srgbClr val="0AAAC8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8229600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64C46-4BA7-4630-962F-D4FA0A4C60AD}" type="datetimeFigureOut">
              <a:rPr lang="es-CO" smtClean="0"/>
              <a:t>15/10/2015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F77E3-B504-46F7-97B7-0DA6686702DD}" type="slidenum">
              <a:rPr lang="es-CO" smtClean="0"/>
              <a:t>‹Nº›</a:t>
            </a:fld>
            <a:endParaRPr lang="es-CO"/>
          </a:p>
        </p:txBody>
      </p:sp>
      <p:grpSp>
        <p:nvGrpSpPr>
          <p:cNvPr id="7" name="10 Grupo"/>
          <p:cNvGrpSpPr>
            <a:grpSpLocks/>
          </p:cNvGrpSpPr>
          <p:nvPr/>
        </p:nvGrpSpPr>
        <p:grpSpPr bwMode="auto">
          <a:xfrm>
            <a:off x="5315414" y="5517232"/>
            <a:ext cx="3457575" cy="757238"/>
            <a:chOff x="5652120" y="6093296"/>
            <a:chExt cx="3456384" cy="757382"/>
          </a:xfrm>
        </p:grpSpPr>
        <p:pic>
          <p:nvPicPr>
            <p:cNvPr id="8" name="11 Imagen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4" b="5008"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12 Imagen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2" t="34483" r="7437" b="38161"/>
            <a:stretch>
              <a:fillRect/>
            </a:stretch>
          </p:blipFill>
          <p:spPr bwMode="auto">
            <a:xfrm>
              <a:off x="5652120" y="6230505"/>
              <a:ext cx="1938372" cy="482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9 Imagen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835" y="6244452"/>
            <a:ext cx="1337040" cy="496916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517232"/>
            <a:ext cx="2160240" cy="69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7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lang="es-CO" sz="3200" b="1" kern="1200" smtClean="0">
          <a:solidFill>
            <a:schemeClr val="bg1"/>
          </a:solidFill>
          <a:latin typeface="Futura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Tx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Tx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ombia.co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rnw/5883542471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1340769"/>
            <a:ext cx="8708504" cy="2259682"/>
          </a:xfrm>
        </p:spPr>
        <p:txBody>
          <a:bodyPr/>
          <a:lstStyle/>
          <a:p>
            <a:pPr algn="r"/>
            <a:r>
              <a:rPr lang="es-CO" sz="3200" dirty="0" smtClean="0">
                <a:latin typeface="Futura"/>
              </a:rPr>
              <a:t>ENCUESTA NACIONAL DE SALUD MENTAL</a:t>
            </a:r>
            <a:r>
              <a:rPr lang="es-CO" dirty="0">
                <a:latin typeface="Futura"/>
              </a:rPr>
              <a:t/>
            </a:r>
            <a:br>
              <a:rPr lang="es-CO" dirty="0">
                <a:latin typeface="Futura"/>
              </a:rPr>
            </a:br>
            <a:r>
              <a:rPr lang="es-CO" dirty="0">
                <a:latin typeface="Futura"/>
              </a:rPr>
              <a:t>2015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339752" y="3886200"/>
            <a:ext cx="6760840" cy="1752600"/>
          </a:xfrm>
        </p:spPr>
        <p:txBody>
          <a:bodyPr>
            <a:normAutofit fontScale="70000" lnSpcReduction="20000"/>
          </a:bodyPr>
          <a:lstStyle/>
          <a:p>
            <a:r>
              <a:rPr lang="es-ES" altLang="es-CO" sz="3400" dirty="0" smtClean="0"/>
              <a:t>Ministerio de Salud y Protección Social, Colciencias</a:t>
            </a:r>
            <a:r>
              <a:rPr lang="es-ES" altLang="es-CO" dirty="0" smtClean="0"/>
              <a:t>, </a:t>
            </a:r>
            <a:endParaRPr lang="es-ES" altLang="es-CO" dirty="0"/>
          </a:p>
          <a:p>
            <a:r>
              <a:rPr lang="es-ES" altLang="es-CO" dirty="0" smtClean="0"/>
              <a:t>Pontificia  Universidad Javeriana,</a:t>
            </a:r>
          </a:p>
          <a:p>
            <a:r>
              <a:rPr lang="es-ES" altLang="es-CO" sz="2900" dirty="0" smtClean="0"/>
              <a:t>Datos, Procesos y Tecnología SAS</a:t>
            </a:r>
            <a:endParaRPr lang="es-ES" altLang="es-CO" sz="2900" dirty="0"/>
          </a:p>
          <a:p>
            <a:endParaRPr lang="es-ES" altLang="es-CO" dirty="0" smtClean="0"/>
          </a:p>
          <a:p>
            <a:r>
              <a:rPr lang="es-ES" altLang="es-CO" sz="2900" dirty="0" smtClean="0"/>
              <a:t>Bogotá, </a:t>
            </a:r>
            <a:r>
              <a:rPr lang="es-ES" altLang="es-CO" sz="2900" dirty="0"/>
              <a:t>septiembre </a:t>
            </a:r>
            <a:r>
              <a:rPr lang="es-ES" altLang="es-CO" sz="2900" dirty="0" smtClean="0"/>
              <a:t>de 2015</a:t>
            </a:r>
            <a:endParaRPr lang="es-ES" altLang="es-CO" sz="29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6270495"/>
            <a:ext cx="1440160" cy="54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2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cs typeface="Futura"/>
              </a:rPr>
              <a:t>Objetivos específicos</a:t>
            </a:r>
            <a:endParaRPr lang="es-CO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2617440" y="548680"/>
            <a:ext cx="6275040" cy="5060778"/>
          </a:xfrm>
        </p:spPr>
        <p:txBody>
          <a:bodyPr anchor="ctr">
            <a:normAutofit lnSpcReduction="10000"/>
          </a:bodyPr>
          <a:lstStyle/>
          <a:p>
            <a:pPr marL="285750" lvl="0" indent="-28575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es-CO" sz="2400" dirty="0">
                <a:latin typeface="Futura (Light)"/>
                <a:cs typeface="Futura (Light)"/>
              </a:rPr>
              <a:t>Describir los principales trastornos mentales de todos los grupos de edad, evaluando los síntomas y estimando la prevalencia en los últimos 30 días, en el último año y de vida en algunos </a:t>
            </a:r>
            <a:r>
              <a:rPr lang="es-CO" sz="2400" dirty="0" smtClean="0">
                <a:latin typeface="Futura (Light)"/>
                <a:cs typeface="Futura (Light)"/>
              </a:rPr>
              <a:t>casos.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es-CO" sz="2400" dirty="0" smtClean="0">
                <a:latin typeface="Futura (Light)"/>
                <a:cs typeface="Futura (Light)"/>
              </a:rPr>
              <a:t>Consolidar </a:t>
            </a:r>
            <a:r>
              <a:rPr lang="es-CO" sz="2400" dirty="0">
                <a:latin typeface="Futura (Light)"/>
                <a:cs typeface="Futura (Light)"/>
              </a:rPr>
              <a:t>información relativa a la salud mental, problemas y trastornos mentales en la población expuestas diferentes formas de violencia</a:t>
            </a:r>
            <a:r>
              <a:rPr lang="es-CO" sz="2400" dirty="0" smtClean="0">
                <a:latin typeface="Futura (Light)"/>
                <a:cs typeface="Futura (Light)"/>
              </a:rPr>
              <a:t>.</a:t>
            </a:r>
            <a:endParaRPr lang="es-ES_tradnl" sz="2400" dirty="0">
              <a:latin typeface="Futura (Light)"/>
              <a:cs typeface="Futura (Light)"/>
            </a:endParaRPr>
          </a:p>
        </p:txBody>
      </p:sp>
    </p:spTree>
    <p:extLst>
      <p:ext uri="{BB962C8B-B14F-4D97-AF65-F5344CB8AC3E}">
        <p14:creationId xmlns:p14="http://schemas.microsoft.com/office/powerpoint/2010/main" val="366993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cs typeface="Futura"/>
              </a:rPr>
              <a:t>Objetivos específicos</a:t>
            </a:r>
            <a:endParaRPr lang="es-CO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2617440" y="548680"/>
            <a:ext cx="6275040" cy="5060778"/>
          </a:xfrm>
        </p:spPr>
        <p:txBody>
          <a:bodyPr anchor="ctr">
            <a:normAutofit fontScale="92500"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es-CO" sz="2400" dirty="0">
                <a:latin typeface="Futura (Light)"/>
                <a:cs typeface="Futura (Light)"/>
              </a:rPr>
              <a:t>Caracterizar el uso de medicamentos y servicios, identificando barreras de </a:t>
            </a:r>
            <a:r>
              <a:rPr lang="es-CO" sz="2400" dirty="0" smtClean="0">
                <a:latin typeface="Futura (Light)"/>
                <a:cs typeface="Futura (Light)"/>
              </a:rPr>
              <a:t>acceso.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es-ES_tradnl" sz="2400" dirty="0" smtClean="0">
                <a:latin typeface="Futura (Light)"/>
                <a:cs typeface="Futura (Light)"/>
              </a:rPr>
              <a:t>Identificar </a:t>
            </a:r>
            <a:r>
              <a:rPr lang="es-ES_tradnl" sz="2400" dirty="0">
                <a:latin typeface="Futura (Light)"/>
                <a:cs typeface="Futura (Light)"/>
              </a:rPr>
              <a:t>los estados de salud descritos por el EQ5D más comúnmente relacionados con los trastornos mentales evaluados en la ENSM, y estimar la percepción de la calidad de vida relacionada con salud que tiene la población adulta en Colombia.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90627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734342364"/>
              </p:ext>
            </p:extLst>
          </p:nvPr>
        </p:nvGraphicFramePr>
        <p:xfrm>
          <a:off x="323528" y="1412776"/>
          <a:ext cx="8496944" cy="4182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2800" dirty="0">
                <a:cs typeface="Futura"/>
              </a:rPr>
              <a:t>Tipo de estudio y </a:t>
            </a:r>
            <a:r>
              <a:rPr lang="es-ES" sz="2800" dirty="0" smtClean="0">
                <a:cs typeface="Futura"/>
              </a:rPr>
              <a:t>población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54274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19 Grupo"/>
          <p:cNvGrpSpPr/>
          <p:nvPr/>
        </p:nvGrpSpPr>
        <p:grpSpPr>
          <a:xfrm>
            <a:off x="2299859" y="720436"/>
            <a:ext cx="6799899" cy="2455931"/>
            <a:chOff x="457201" y="1783109"/>
            <a:chExt cx="8062794" cy="3987100"/>
          </a:xfrm>
          <a:solidFill>
            <a:srgbClr val="003893">
              <a:alpha val="18000"/>
            </a:srgbClr>
          </a:solidFill>
        </p:grpSpPr>
        <p:sp>
          <p:nvSpPr>
            <p:cNvPr id="21" name="Flecha izquierda y derecha 10"/>
            <p:cNvSpPr/>
            <p:nvPr/>
          </p:nvSpPr>
          <p:spPr>
            <a:xfrm>
              <a:off x="457201" y="2699097"/>
              <a:ext cx="8062794" cy="2258068"/>
            </a:xfrm>
            <a:prstGeom prst="leftRightArrow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Menos 12"/>
            <p:cNvSpPr/>
            <p:nvPr/>
          </p:nvSpPr>
          <p:spPr>
            <a:xfrm rot="16200000">
              <a:off x="1449807" y="3175153"/>
              <a:ext cx="3967020" cy="1223092"/>
            </a:xfrm>
            <a:prstGeom prst="mathMinu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Menos 13"/>
            <p:cNvSpPr/>
            <p:nvPr/>
          </p:nvSpPr>
          <p:spPr>
            <a:xfrm rot="16200000">
              <a:off x="4173399" y="3155073"/>
              <a:ext cx="3967020" cy="1223092"/>
            </a:xfrm>
            <a:prstGeom prst="mathMinu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1711689243"/>
              </p:ext>
            </p:extLst>
          </p:nvPr>
        </p:nvGraphicFramePr>
        <p:xfrm>
          <a:off x="2636785" y="260648"/>
          <a:ext cx="6285550" cy="5301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cs typeface="Futura"/>
              </a:rPr>
              <a:t>Estructura del </a:t>
            </a:r>
            <a:r>
              <a:rPr lang="es-ES" dirty="0" smtClean="0">
                <a:cs typeface="Futura"/>
              </a:rPr>
              <a:t>estudio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8811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-17658" y="116631"/>
            <a:ext cx="9144000" cy="1224136"/>
          </a:xfrm>
        </p:spPr>
        <p:txBody>
          <a:bodyPr/>
          <a:lstStyle/>
          <a:p>
            <a:pPr lvl="0" algn="ctr"/>
            <a:r>
              <a:rPr lang="es-MX" sz="2800" dirty="0"/>
              <a:t>Elementos novedosos de la Encuesta de Salud Mental </a:t>
            </a:r>
            <a:r>
              <a:rPr lang="es-MX" sz="2800" dirty="0" smtClean="0"/>
              <a:t>2015</a:t>
            </a:r>
            <a:endParaRPr lang="es-CO" sz="28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702143"/>
              </p:ext>
            </p:extLst>
          </p:nvPr>
        </p:nvGraphicFramePr>
        <p:xfrm>
          <a:off x="107504" y="1484784"/>
          <a:ext cx="8856984" cy="4124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259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ES" sz="3200" dirty="0" smtClean="0">
                <a:cs typeface="Futura"/>
              </a:rPr>
              <a:t>Resultados</a:t>
            </a:r>
            <a:endParaRPr lang="es-CO" sz="3200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7122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631366"/>
              </p:ext>
            </p:extLst>
          </p:nvPr>
        </p:nvGraphicFramePr>
        <p:xfrm>
          <a:off x="1115616" y="3068960"/>
          <a:ext cx="6912769" cy="2539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5023"/>
                <a:gridCol w="1998873"/>
                <a:gridCol w="1998873"/>
              </a:tblGrid>
              <a:tr h="607057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rgbClr val="FFFFFF"/>
                          </a:solidFill>
                        </a:rPr>
                        <a:t>Grupo de Edad </a:t>
                      </a:r>
                    </a:p>
                    <a:p>
                      <a:pPr algn="ctr"/>
                      <a:r>
                        <a:rPr lang="es-ES" sz="1800" b="0" dirty="0" smtClean="0">
                          <a:solidFill>
                            <a:srgbClr val="FFFFFF"/>
                          </a:solidFill>
                        </a:rPr>
                        <a:t>(en años)</a:t>
                      </a:r>
                      <a:endParaRPr lang="es-ES" sz="18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AAA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rgbClr val="FFFFFF"/>
                          </a:solidFill>
                        </a:rPr>
                        <a:t>n</a:t>
                      </a:r>
                      <a:endParaRPr lang="es-ES" sz="2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AAA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rgbClr val="FFFFFF"/>
                          </a:solidFill>
                        </a:rPr>
                        <a:t>N</a:t>
                      </a:r>
                      <a:endParaRPr lang="es-ES" sz="2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AAAC8"/>
                    </a:solidFill>
                  </a:tcPr>
                </a:tc>
              </a:tr>
              <a:tr h="276689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a 11 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2.727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4.244.985</a:t>
                      </a:r>
                    </a:p>
                  </a:txBody>
                  <a:tcPr marL="12700" marR="12700" marT="12700" marB="0" anchor="ctr"/>
                </a:tc>
              </a:tr>
              <a:tr h="276689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a 17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1.754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5.166.763</a:t>
                      </a:r>
                    </a:p>
                  </a:txBody>
                  <a:tcPr marL="12700" marR="12700" marT="12700" marB="0" anchor="ctr"/>
                </a:tc>
              </a:tr>
              <a:tr h="276689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 a 44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5.889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19.728.939</a:t>
                      </a:r>
                    </a:p>
                  </a:txBody>
                  <a:tcPr marL="12700" marR="12700" marT="12700" marB="0" anchor="ctr"/>
                </a:tc>
              </a:tr>
              <a:tr h="276689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 y Más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4.981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13.025.366</a:t>
                      </a:r>
                    </a:p>
                  </a:txBody>
                  <a:tcPr marL="12700" marR="12700" marT="12700" marB="0" anchor="ctr"/>
                </a:tc>
              </a:tr>
              <a:tr h="276689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15.351</a:t>
                      </a:r>
                      <a:endParaRPr lang="es-ES_tradn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42.166.053</a:t>
                      </a:r>
                    </a:p>
                  </a:txBody>
                  <a:tcPr marL="12700" marR="12700" marT="12700" marB="0" anchor="ctr"/>
                </a:tc>
              </a:tr>
              <a:tr h="28127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 indica la frecuencia absoluta en la muestra, N recuenta expandida</a:t>
                      </a:r>
                      <a:endParaRPr lang="es-ES_tradnl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_tradn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_tradn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20" name="CuadroTexto 19"/>
          <p:cNvSpPr txBox="1"/>
          <p:nvPr/>
        </p:nvSpPr>
        <p:spPr>
          <a:xfrm>
            <a:off x="539552" y="2420888"/>
            <a:ext cx="7019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400" b="1" dirty="0" smtClean="0"/>
              <a:t>Encuestas </a:t>
            </a:r>
            <a:r>
              <a:rPr lang="es-CO" sz="2800" b="1" dirty="0" smtClean="0"/>
              <a:t>completas </a:t>
            </a:r>
            <a:r>
              <a:rPr lang="es-CO" sz="2400" b="1" dirty="0" smtClean="0"/>
              <a:t>según grupos de edad</a:t>
            </a:r>
            <a:r>
              <a:rPr lang="es-ES_tradnl" sz="2400" b="1" dirty="0" smtClean="0"/>
              <a:t> </a:t>
            </a:r>
            <a:endParaRPr lang="es-ES" sz="2400" b="1" dirty="0"/>
          </a:p>
        </p:txBody>
      </p:sp>
      <p:sp>
        <p:nvSpPr>
          <p:cNvPr id="2" name="1 Rectángulo"/>
          <p:cNvSpPr/>
          <p:nvPr/>
        </p:nvSpPr>
        <p:spPr>
          <a:xfrm>
            <a:off x="251520" y="1405225"/>
            <a:ext cx="53783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/>
              <a:t>Total de </a:t>
            </a:r>
            <a:r>
              <a:rPr lang="es-CO" sz="2000" b="1" dirty="0"/>
              <a:t>hogares</a:t>
            </a:r>
            <a:r>
              <a:rPr lang="es-CO" sz="2000" dirty="0"/>
              <a:t> visitados: </a:t>
            </a:r>
            <a:r>
              <a:rPr lang="es-CO" sz="2000" dirty="0" smtClean="0"/>
              <a:t>	19.564</a:t>
            </a:r>
            <a:endParaRPr lang="es-CO" sz="2000" dirty="0"/>
          </a:p>
          <a:p>
            <a:pPr fontAlgn="ctr"/>
            <a:r>
              <a:rPr lang="es-ES_tradnl" sz="2000" dirty="0"/>
              <a:t>Total </a:t>
            </a:r>
            <a:r>
              <a:rPr lang="es-ES_tradnl" sz="2000" b="1" dirty="0"/>
              <a:t>hogares</a:t>
            </a:r>
            <a:r>
              <a:rPr lang="es-ES_tradnl" sz="2000" dirty="0"/>
              <a:t> encuestados</a:t>
            </a:r>
            <a:r>
              <a:rPr lang="es-ES_tradnl" sz="2000" dirty="0" smtClean="0"/>
              <a:t>:	13.555</a:t>
            </a:r>
            <a:endParaRPr lang="es-CO" sz="2000" dirty="0"/>
          </a:p>
          <a:p>
            <a:r>
              <a:rPr lang="es-ES_tradnl" sz="2000" dirty="0"/>
              <a:t>Total de </a:t>
            </a:r>
            <a:r>
              <a:rPr lang="es-ES_tradnl" sz="2000" b="1" dirty="0"/>
              <a:t>personas</a:t>
            </a:r>
            <a:r>
              <a:rPr lang="es-ES_tradnl" sz="2000" dirty="0"/>
              <a:t> encuestadas</a:t>
            </a:r>
            <a:r>
              <a:rPr lang="es-ES_tradnl" sz="2000" dirty="0" smtClean="0"/>
              <a:t>:	16.147</a:t>
            </a:r>
            <a:endParaRPr lang="es-CO" sz="2000" dirty="0"/>
          </a:p>
        </p:txBody>
      </p:sp>
      <p:sp>
        <p:nvSpPr>
          <p:cNvPr id="13" name="1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2800" dirty="0">
                <a:cs typeface="Futura"/>
              </a:rPr>
              <a:t>Descripción de la </a:t>
            </a:r>
            <a:r>
              <a:rPr lang="es-ES" sz="2800" dirty="0" smtClean="0">
                <a:cs typeface="Futura"/>
              </a:rPr>
              <a:t>Muestra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334173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solidFill>
            <a:srgbClr val="0AAAC8"/>
          </a:solidFill>
        </p:spPr>
        <p:txBody>
          <a:bodyPr/>
          <a:lstStyle/>
          <a:p>
            <a:pPr algn="l"/>
            <a:r>
              <a:rPr lang="es-ES" sz="2400" dirty="0">
                <a:cs typeface="Futura"/>
              </a:rPr>
              <a:t>Índice Multidimensional de </a:t>
            </a:r>
            <a:r>
              <a:rPr lang="es-ES" sz="2400" dirty="0" smtClean="0">
                <a:cs typeface="Futura"/>
              </a:rPr>
              <a:t>Pobreza</a:t>
            </a:r>
            <a:endParaRPr lang="es-CO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2160" y="1340768"/>
            <a:ext cx="2916832" cy="3528392"/>
          </a:xfrm>
        </p:spPr>
        <p:txBody>
          <a:bodyPr>
            <a:noAutofit/>
          </a:bodyPr>
          <a:lstStyle/>
          <a:p>
            <a:r>
              <a:rPr lang="es-CO" sz="2000" dirty="0" smtClean="0"/>
              <a:t>Educación</a:t>
            </a:r>
          </a:p>
          <a:p>
            <a:r>
              <a:rPr lang="es-CO" sz="2000" dirty="0" smtClean="0"/>
              <a:t>Condiciones </a:t>
            </a:r>
            <a:r>
              <a:rPr lang="es-CO" sz="2000" dirty="0"/>
              <a:t>de la niñez y </a:t>
            </a:r>
            <a:r>
              <a:rPr lang="es-CO" sz="2000" dirty="0" smtClean="0"/>
              <a:t>juventud </a:t>
            </a:r>
          </a:p>
          <a:p>
            <a:r>
              <a:rPr lang="es-CO" sz="2000" dirty="0" smtClean="0"/>
              <a:t>Empleo</a:t>
            </a:r>
            <a:endParaRPr lang="es-CO" sz="2000" dirty="0"/>
          </a:p>
          <a:p>
            <a:r>
              <a:rPr lang="es-CO" sz="2000" dirty="0" smtClean="0"/>
              <a:t>Salud </a:t>
            </a:r>
            <a:endParaRPr lang="es-CO" sz="2000" dirty="0"/>
          </a:p>
          <a:p>
            <a:r>
              <a:rPr lang="es-CO" sz="2000" dirty="0"/>
              <a:t>V</a:t>
            </a:r>
            <a:r>
              <a:rPr lang="es-CO" sz="2000" dirty="0" smtClean="0"/>
              <a:t>ivienda</a:t>
            </a:r>
          </a:p>
          <a:p>
            <a:pPr lvl="5"/>
            <a:endParaRPr lang="es-CO" sz="700" dirty="0"/>
          </a:p>
          <a:p>
            <a:r>
              <a:rPr lang="es-CO" sz="1800" dirty="0" smtClean="0"/>
              <a:t>Número </a:t>
            </a:r>
            <a:r>
              <a:rPr lang="es-CO" sz="1800" dirty="0"/>
              <a:t>entre 0 y 1, a mayor IPM menos acceso a servicios o condiciones de vida</a:t>
            </a:r>
            <a:r>
              <a:rPr lang="es-ES_tradnl" sz="1800" dirty="0"/>
              <a:t> </a:t>
            </a:r>
            <a:endParaRPr lang="es-CO" sz="1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8236423"/>
              </p:ext>
            </p:extLst>
          </p:nvPr>
        </p:nvGraphicFramePr>
        <p:xfrm>
          <a:off x="251520" y="1484784"/>
          <a:ext cx="5573108" cy="3785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946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3"/>
          <p:cNvGraphicFramePr/>
          <p:nvPr>
            <p:extLst>
              <p:ext uri="{D42A27DB-BD31-4B8C-83A1-F6EECF244321}">
                <p14:modId xmlns:p14="http://schemas.microsoft.com/office/powerpoint/2010/main" val="2525634153"/>
              </p:ext>
            </p:extLst>
          </p:nvPr>
        </p:nvGraphicFramePr>
        <p:xfrm>
          <a:off x="683568" y="1268760"/>
          <a:ext cx="7776864" cy="4043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5292080" cy="778098"/>
          </a:xfrm>
        </p:spPr>
        <p:txBody>
          <a:bodyPr/>
          <a:lstStyle/>
          <a:p>
            <a:pPr algn="l"/>
            <a:r>
              <a:rPr lang="es-ES" sz="2800" dirty="0">
                <a:cs typeface="Futura"/>
              </a:rPr>
              <a:t>Estado </a:t>
            </a:r>
            <a:r>
              <a:rPr lang="es-ES" sz="2800" dirty="0" smtClean="0">
                <a:cs typeface="Futura"/>
              </a:rPr>
              <a:t>Civil: adultos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183237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5"/>
          <p:cNvGraphicFramePr/>
          <p:nvPr>
            <p:extLst>
              <p:ext uri="{D42A27DB-BD31-4B8C-83A1-F6EECF244321}">
                <p14:modId xmlns:p14="http://schemas.microsoft.com/office/powerpoint/2010/main" val="1191407711"/>
              </p:ext>
            </p:extLst>
          </p:nvPr>
        </p:nvGraphicFramePr>
        <p:xfrm>
          <a:off x="899592" y="1484784"/>
          <a:ext cx="7296128" cy="3906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2400" dirty="0" smtClean="0">
                <a:cs typeface="Futura"/>
              </a:rPr>
              <a:t>Escolarización: población infantil y adolescentes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167344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2348880"/>
            <a:ext cx="2123728" cy="1440160"/>
          </a:xfrm>
        </p:spPr>
        <p:txBody>
          <a:bodyPr/>
          <a:lstStyle/>
          <a:p>
            <a:r>
              <a:rPr lang="es-CO" dirty="0" smtClean="0"/>
              <a:t>Instituciones participantes</a:t>
            </a:r>
            <a:endParaRPr lang="es-CO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20000"/>
          </a:bodyPr>
          <a:lstStyle/>
          <a:p>
            <a:pPr>
              <a:spcBef>
                <a:spcPts val="600"/>
              </a:spcBef>
            </a:pPr>
            <a:r>
              <a:rPr lang="es-CO" dirty="0" smtClean="0"/>
              <a:t>MSPS </a:t>
            </a:r>
          </a:p>
          <a:p>
            <a:pPr>
              <a:spcBef>
                <a:spcPts val="600"/>
              </a:spcBef>
            </a:pPr>
            <a:r>
              <a:rPr lang="es-CO" dirty="0" smtClean="0"/>
              <a:t>COLCIENCIAS</a:t>
            </a:r>
          </a:p>
          <a:p>
            <a:pPr>
              <a:spcBef>
                <a:spcPts val="600"/>
              </a:spcBef>
            </a:pPr>
            <a:r>
              <a:rPr lang="es-CO" dirty="0" smtClean="0"/>
              <a:t>Facultad </a:t>
            </a:r>
            <a:r>
              <a:rPr lang="es-CO" dirty="0"/>
              <a:t>de Medicina de la PUJ</a:t>
            </a:r>
          </a:p>
          <a:p>
            <a:pPr lvl="1">
              <a:spcBef>
                <a:spcPts val="600"/>
              </a:spcBef>
            </a:pPr>
            <a:r>
              <a:rPr lang="es-CO" dirty="0"/>
              <a:t>Departamento de Epidemiología Clínica y Bioestadística</a:t>
            </a:r>
          </a:p>
          <a:p>
            <a:pPr lvl="1">
              <a:spcBef>
                <a:spcPts val="600"/>
              </a:spcBef>
            </a:pPr>
            <a:r>
              <a:rPr lang="es-CO" dirty="0" smtClean="0"/>
              <a:t>Departamento </a:t>
            </a:r>
            <a:r>
              <a:rPr lang="es-CO" dirty="0"/>
              <a:t>de Psiquiatría y Salud Mental e Instituto de Envejecimiento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s-CO" dirty="0"/>
              <a:t>Grupo Política y Economía de la Salud del Centro de Proyectos para el Desarrollo – </a:t>
            </a:r>
            <a:r>
              <a:rPr lang="es-CO" dirty="0" smtClean="0"/>
              <a:t>CENDEX</a:t>
            </a:r>
            <a:endParaRPr lang="es-CO" dirty="0"/>
          </a:p>
          <a:p>
            <a:pPr>
              <a:spcBef>
                <a:spcPts val="600"/>
              </a:spcBef>
            </a:pPr>
            <a:r>
              <a:rPr lang="es-CO" dirty="0"/>
              <a:t>Alianza estratégica con:</a:t>
            </a:r>
          </a:p>
          <a:p>
            <a:pPr lvl="1">
              <a:spcBef>
                <a:spcPts val="600"/>
              </a:spcBef>
            </a:pPr>
            <a:r>
              <a:rPr lang="es-CO" dirty="0"/>
              <a:t>Datos, Procesos y Tecnología –</a:t>
            </a:r>
            <a:r>
              <a:rPr lang="es-CO" dirty="0" smtClean="0"/>
              <a:t>DPT</a:t>
            </a:r>
            <a:endParaRPr lang="es-CO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6126479"/>
            <a:ext cx="1440160" cy="54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7399447"/>
              </p:ext>
            </p:extLst>
          </p:nvPr>
        </p:nvGraphicFramePr>
        <p:xfrm>
          <a:off x="323528" y="1412776"/>
          <a:ext cx="8507288" cy="3808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2400" dirty="0">
                <a:cs typeface="Futura"/>
              </a:rPr>
              <a:t>Actividad principal en la última </a:t>
            </a:r>
            <a:r>
              <a:rPr lang="es-ES" sz="2400" dirty="0" smtClean="0">
                <a:cs typeface="Futura"/>
              </a:rPr>
              <a:t>semana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347507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57" y="532714"/>
            <a:ext cx="7259135" cy="4593671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475656" y="5168225"/>
            <a:ext cx="41764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 smtClean="0"/>
              <a:t>Fuente: </a:t>
            </a:r>
            <a:r>
              <a:rPr lang="es-CO" sz="1000" dirty="0" smtClean="0">
                <a:hlinkClick r:id="rId3"/>
              </a:rPr>
              <a:t>www.colombia.co</a:t>
            </a:r>
            <a:r>
              <a:rPr lang="es-CO" sz="1000" dirty="0" smtClean="0"/>
              <a:t>. Ciénaga Magdalena</a:t>
            </a:r>
            <a:endParaRPr lang="es-CO" sz="1000" dirty="0"/>
          </a:p>
        </p:txBody>
      </p:sp>
    </p:spTree>
    <p:extLst>
      <p:ext uri="{BB962C8B-B14F-4D97-AF65-F5344CB8AC3E}">
        <p14:creationId xmlns:p14="http://schemas.microsoft.com/office/powerpoint/2010/main" val="385891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251520" y="188640"/>
            <a:ext cx="8062794" cy="2016224"/>
            <a:chOff x="457201" y="1783109"/>
            <a:chExt cx="8062794" cy="3987100"/>
          </a:xfrm>
        </p:grpSpPr>
        <p:sp>
          <p:nvSpPr>
            <p:cNvPr id="5" name="Flecha izquierda y derecha 10"/>
            <p:cNvSpPr/>
            <p:nvPr/>
          </p:nvSpPr>
          <p:spPr>
            <a:xfrm>
              <a:off x="457201" y="2699097"/>
              <a:ext cx="8062794" cy="2258068"/>
            </a:xfrm>
            <a:prstGeom prst="leftRightArrow">
              <a:avLst/>
            </a:prstGeom>
            <a:solidFill>
              <a:srgbClr val="003893">
                <a:alpha val="16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b="1" dirty="0" smtClean="0">
                  <a:solidFill>
                    <a:schemeClr val="tx1"/>
                  </a:solidFill>
                </a:rPr>
                <a:t>SALUD MENTAL                             PROBLEMAS                       TRASTORNOS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Menos 12"/>
            <p:cNvSpPr/>
            <p:nvPr/>
          </p:nvSpPr>
          <p:spPr>
            <a:xfrm rot="16200000">
              <a:off x="1449807" y="3175153"/>
              <a:ext cx="3967020" cy="1223092"/>
            </a:xfrm>
            <a:prstGeom prst="mathMinus">
              <a:avLst/>
            </a:prstGeom>
            <a:solidFill>
              <a:srgbClr val="D80F22">
                <a:alpha val="31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Menos 13"/>
            <p:cNvSpPr/>
            <p:nvPr/>
          </p:nvSpPr>
          <p:spPr>
            <a:xfrm rot="16200000">
              <a:off x="4173399" y="3155073"/>
              <a:ext cx="3967020" cy="1223092"/>
            </a:xfrm>
            <a:prstGeom prst="mathMinus">
              <a:avLst/>
            </a:prstGeom>
            <a:solidFill>
              <a:srgbClr val="D80F22">
                <a:alpha val="31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8" name="Rectángulo 18"/>
          <p:cNvSpPr/>
          <p:nvPr/>
        </p:nvSpPr>
        <p:spPr>
          <a:xfrm>
            <a:off x="0" y="-683"/>
            <a:ext cx="2481945" cy="591614"/>
          </a:xfrm>
          <a:prstGeom prst="rect">
            <a:avLst/>
          </a:prstGeom>
          <a:solidFill>
            <a:srgbClr val="28A9C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S" sz="3200" b="1" dirty="0" smtClean="0"/>
              <a:t>7 a 11 años</a:t>
            </a:r>
            <a:endParaRPr lang="es-ES" sz="3200" b="1" dirty="0"/>
          </a:p>
        </p:txBody>
      </p:sp>
      <p:sp>
        <p:nvSpPr>
          <p:cNvPr id="9" name="8 Marcador de contenido"/>
          <p:cNvSpPr txBox="1">
            <a:spLocks noGrp="1"/>
          </p:cNvSpPr>
          <p:nvPr>
            <p:ph idx="1"/>
          </p:nvPr>
        </p:nvSpPr>
        <p:spPr>
          <a:xfrm>
            <a:off x="58056" y="2034592"/>
            <a:ext cx="2901598" cy="3354765"/>
          </a:xfrm>
          <a:prstGeom prst="rect">
            <a:avLst/>
          </a:prstGeom>
          <a:noFill/>
          <a:ln>
            <a:solidFill>
              <a:srgbClr val="003893"/>
            </a:solidFill>
          </a:ln>
        </p:spPr>
        <p:txBody>
          <a:bodyPr wrap="square" rtlCol="0">
            <a:spAutoFit/>
          </a:bodyPr>
          <a:lstStyle/>
          <a:p>
            <a:r>
              <a:rPr lang="es-CO" sz="2000" i="1" dirty="0" smtClean="0"/>
              <a:t>Disfrutan de la compañía del niño </a:t>
            </a:r>
            <a:r>
              <a:rPr lang="es-CO" sz="2000" dirty="0" smtClean="0"/>
              <a:t>97,6 </a:t>
            </a:r>
            <a:r>
              <a:rPr lang="es-CO" sz="2000" dirty="0"/>
              <a:t>% </a:t>
            </a:r>
            <a:endParaRPr lang="es-CO" sz="2000" i="1" dirty="0" smtClean="0"/>
          </a:p>
          <a:p>
            <a:r>
              <a:rPr lang="es-CO" sz="2000" dirty="0" smtClean="0"/>
              <a:t>se sienten orgulloso </a:t>
            </a:r>
            <a:r>
              <a:rPr lang="es-CO" sz="2000" i="1" dirty="0"/>
              <a:t>94,3 % </a:t>
            </a:r>
            <a:endParaRPr lang="es-CO" sz="2000" dirty="0" smtClean="0"/>
          </a:p>
          <a:p>
            <a:r>
              <a:rPr lang="es-CO" sz="2000" dirty="0" smtClean="0"/>
              <a:t>Se la llevan bien con el niño </a:t>
            </a:r>
            <a:r>
              <a:rPr lang="es-CO" sz="2000" dirty="0"/>
              <a:t>97,6 </a:t>
            </a:r>
            <a:r>
              <a:rPr lang="es-CO" sz="2000" dirty="0" smtClean="0"/>
              <a:t> %</a:t>
            </a:r>
          </a:p>
          <a:p>
            <a:r>
              <a:rPr lang="es-CO" sz="2000" dirty="0" smtClean="0"/>
              <a:t>Violencia movilización por conflicto armado 1</a:t>
            </a:r>
            <a:r>
              <a:rPr lang="es-CO" sz="1600" dirty="0" smtClean="0"/>
              <a:t>3,7 %</a:t>
            </a:r>
            <a:endParaRPr lang="es-CO" sz="1600" dirty="0"/>
          </a:p>
        </p:txBody>
      </p:sp>
      <p:sp>
        <p:nvSpPr>
          <p:cNvPr id="10" name="8 Marcador de contenido"/>
          <p:cNvSpPr txBox="1">
            <a:spLocks/>
          </p:cNvSpPr>
          <p:nvPr/>
        </p:nvSpPr>
        <p:spPr>
          <a:xfrm>
            <a:off x="3040686" y="2157964"/>
            <a:ext cx="2901598" cy="3459409"/>
          </a:xfrm>
          <a:prstGeom prst="rect">
            <a:avLst/>
          </a:prstGeom>
          <a:noFill/>
          <a:ln>
            <a:solidFill>
              <a:srgbClr val="003893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dirty="0" smtClean="0"/>
              <a:t>RQC </a:t>
            </a:r>
            <a:r>
              <a:rPr lang="es-CO" sz="2000" dirty="0"/>
              <a:t>1</a:t>
            </a:r>
            <a:r>
              <a:rPr lang="es-CO" sz="2000" dirty="0" smtClean="0"/>
              <a:t>:  44,7 %</a:t>
            </a:r>
          </a:p>
          <a:p>
            <a:r>
              <a:rPr lang="es-CO" sz="2000" dirty="0" smtClean="0"/>
              <a:t>RQC 2 o +:</a:t>
            </a:r>
          </a:p>
          <a:p>
            <a:r>
              <a:rPr lang="es-CO" sz="2000" dirty="0" smtClean="0"/>
              <a:t>Problemas (m</a:t>
            </a:r>
            <a:r>
              <a:rPr lang="es-CO" sz="1600" dirty="0" smtClean="0"/>
              <a:t>atemáticas y escribir): 13,1 – 19,4 % </a:t>
            </a:r>
          </a:p>
          <a:p>
            <a:pPr lvl="1"/>
            <a:endParaRPr lang="es-CO" sz="800" dirty="0"/>
          </a:p>
          <a:p>
            <a:r>
              <a:rPr lang="es-ES_tradnl" sz="2000" dirty="0">
                <a:solidFill>
                  <a:srgbClr val="000000"/>
                </a:solidFill>
              </a:rPr>
              <a:t>Por lo menos un </a:t>
            </a:r>
            <a:r>
              <a:rPr lang="es-ES_tradnl" sz="2000" dirty="0" smtClean="0">
                <a:solidFill>
                  <a:srgbClr val="000000"/>
                </a:solidFill>
              </a:rPr>
              <a:t>evento traumático  </a:t>
            </a:r>
            <a:r>
              <a:rPr lang="es-ES_tradnl" sz="2000" dirty="0">
                <a:solidFill>
                  <a:srgbClr val="000000"/>
                </a:solidFill>
              </a:rPr>
              <a:t>11,7 %</a:t>
            </a:r>
          </a:p>
          <a:p>
            <a:pPr lvl="1"/>
            <a:r>
              <a:rPr lang="es-ES_tradnl" sz="1800" dirty="0" smtClean="0">
                <a:solidFill>
                  <a:srgbClr val="000000"/>
                </a:solidFill>
              </a:rPr>
              <a:t>Trauma </a:t>
            </a:r>
            <a:r>
              <a:rPr lang="es-ES_tradnl" sz="1800" dirty="0">
                <a:solidFill>
                  <a:srgbClr val="000000"/>
                </a:solidFill>
              </a:rPr>
              <a:t>psicológico secundario 38,6 </a:t>
            </a:r>
            <a:r>
              <a:rPr lang="es-ES_tradnl" sz="1800" dirty="0" smtClean="0">
                <a:solidFill>
                  <a:srgbClr val="000000"/>
                </a:solidFill>
              </a:rPr>
              <a:t>%</a:t>
            </a:r>
          </a:p>
          <a:p>
            <a:pPr lvl="1"/>
            <a:r>
              <a:rPr lang="es-ES_tradnl" sz="1800" dirty="0" smtClean="0">
                <a:solidFill>
                  <a:srgbClr val="000000"/>
                </a:solidFill>
              </a:rPr>
              <a:t>Riesgo TEPT 9,2 %</a:t>
            </a:r>
            <a:endParaRPr lang="es-ES_tradnl" sz="1800" dirty="0">
              <a:solidFill>
                <a:srgbClr val="000000"/>
              </a:solidFill>
            </a:endParaRPr>
          </a:p>
        </p:txBody>
      </p:sp>
      <p:sp>
        <p:nvSpPr>
          <p:cNvPr id="11" name="8 Marcador de contenido"/>
          <p:cNvSpPr txBox="1">
            <a:spLocks/>
          </p:cNvSpPr>
          <p:nvPr/>
        </p:nvSpPr>
        <p:spPr>
          <a:xfrm>
            <a:off x="6014854" y="2557096"/>
            <a:ext cx="3073274" cy="3231654"/>
          </a:xfrm>
          <a:prstGeom prst="rect">
            <a:avLst/>
          </a:prstGeom>
          <a:noFill/>
          <a:ln>
            <a:solidFill>
              <a:srgbClr val="003893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dirty="0" smtClean="0"/>
              <a:t>Cualquiera en los últimos 12 meses: </a:t>
            </a:r>
            <a:r>
              <a:rPr lang="es-ES_tradnl" sz="2000" dirty="0"/>
              <a:t>4,7 </a:t>
            </a:r>
            <a:r>
              <a:rPr lang="es-ES_tradnl" sz="2000" dirty="0" smtClean="0"/>
              <a:t>% </a:t>
            </a:r>
            <a:r>
              <a:rPr lang="es-ES_tradnl" sz="1600" dirty="0" smtClean="0"/>
              <a:t>(IC 95 % 3,6 -6,2)</a:t>
            </a:r>
            <a:endParaRPr lang="es-ES_tradnl" sz="1600" dirty="0"/>
          </a:p>
          <a:p>
            <a:pPr lvl="1"/>
            <a:endParaRPr lang="es-CO" sz="800" dirty="0"/>
          </a:p>
          <a:p>
            <a:r>
              <a:rPr lang="es-CO" sz="2000" dirty="0" smtClean="0"/>
              <a:t>Condiciones crónicas</a:t>
            </a:r>
          </a:p>
          <a:p>
            <a:pPr lvl="1"/>
            <a:r>
              <a:rPr lang="es-CO" sz="1600" dirty="0" smtClean="0">
                <a:solidFill>
                  <a:srgbClr val="000000"/>
                </a:solidFill>
              </a:rPr>
              <a:t>Problemas del aprendizaje 21,6%</a:t>
            </a:r>
          </a:p>
          <a:p>
            <a:pPr lvl="1"/>
            <a:r>
              <a:rPr lang="es-CO" sz="1600" dirty="0" smtClean="0">
                <a:solidFill>
                  <a:srgbClr val="000000"/>
                </a:solidFill>
              </a:rPr>
              <a:t>Niños con 2 enfermedades crónicas RQC positivo:  71 %</a:t>
            </a:r>
            <a:endParaRPr lang="es-CO" sz="1600" dirty="0">
              <a:solidFill>
                <a:srgbClr val="000000"/>
              </a:solidFill>
            </a:endParaRPr>
          </a:p>
          <a:p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127282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2400" dirty="0" smtClean="0">
                <a:cs typeface="Futura"/>
              </a:rPr>
              <a:t>Población infantil: </a:t>
            </a:r>
            <a:br>
              <a:rPr lang="es-ES" sz="2400" dirty="0" smtClean="0">
                <a:cs typeface="Futura"/>
              </a:rPr>
            </a:br>
            <a:r>
              <a:rPr lang="es-ES" dirty="0" smtClean="0">
                <a:cs typeface="Futura"/>
              </a:rPr>
              <a:t>Prevalencia en </a:t>
            </a:r>
            <a:r>
              <a:rPr lang="es-ES" dirty="0">
                <a:cs typeface="Futura"/>
              </a:rPr>
              <a:t>los últimos 12 </a:t>
            </a:r>
            <a:r>
              <a:rPr lang="es-ES" dirty="0" smtClean="0">
                <a:cs typeface="Futura"/>
              </a:rPr>
              <a:t>meses </a:t>
            </a:r>
            <a:endParaRPr lang="es-CO" dirty="0"/>
          </a:p>
        </p:txBody>
      </p:sp>
      <p:graphicFrame>
        <p:nvGraphicFramePr>
          <p:cNvPr id="1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3784934"/>
              </p:ext>
            </p:extLst>
          </p:nvPr>
        </p:nvGraphicFramePr>
        <p:xfrm>
          <a:off x="250825" y="1773238"/>
          <a:ext cx="8570274" cy="3671982"/>
        </p:xfrm>
        <a:graphic>
          <a:graphicData uri="http://schemas.openxmlformats.org/drawingml/2006/table">
            <a:tbl>
              <a:tblPr/>
              <a:tblGrid>
                <a:gridCol w="4933486"/>
                <a:gridCol w="1179930"/>
                <a:gridCol w="1354423"/>
                <a:gridCol w="1102435"/>
              </a:tblGrid>
              <a:tr h="516102"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s-ES_tradnl" sz="1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4656" marR="14656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AA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Hombres</a:t>
                      </a:r>
                    </a:p>
                  </a:txBody>
                  <a:tcPr marL="14656" marR="14656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AA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Mujeres</a:t>
                      </a:r>
                    </a:p>
                  </a:txBody>
                  <a:tcPr marL="14656" marR="14656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AA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14656" marR="14656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AAC8"/>
                    </a:solidFill>
                  </a:tcPr>
                </a:tc>
              </a:tr>
              <a:tr h="315588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Depresión mayor</a:t>
                      </a:r>
                    </a:p>
                  </a:txBody>
                  <a:tcPr marL="14656" marR="14656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14656" marR="14656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0,01</a:t>
                      </a:r>
                    </a:p>
                  </a:txBody>
                  <a:tcPr marL="14656" marR="14656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</a:t>
                      </a:r>
                    </a:p>
                  </a:txBody>
                  <a:tcPr marL="14656" marR="14656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588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Cualquier trastorno depresivo</a:t>
                      </a:r>
                    </a:p>
                  </a:txBody>
                  <a:tcPr marL="14656" marR="14656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14656" marR="14656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0,01</a:t>
                      </a:r>
                    </a:p>
                  </a:txBody>
                  <a:tcPr marL="14656" marR="14656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</a:t>
                      </a:r>
                    </a:p>
                  </a:txBody>
                  <a:tcPr marL="14656" marR="14656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588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Ansiedad de separación </a:t>
                      </a:r>
                    </a:p>
                  </a:txBody>
                  <a:tcPr marL="14656" marR="14656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</a:t>
                      </a:r>
                    </a:p>
                  </a:txBody>
                  <a:tcPr marL="14656" marR="14656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4656" marR="14656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</a:t>
                      </a:r>
                    </a:p>
                  </a:txBody>
                  <a:tcPr marL="14656" marR="14656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588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Trastorno de ansiedad generalizada</a:t>
                      </a:r>
                    </a:p>
                  </a:txBody>
                  <a:tcPr marL="14656" marR="14656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14656" marR="14656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14656" marR="14656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marL="14656" marR="14656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588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Cualquier trastorno de ansiedad</a:t>
                      </a:r>
                    </a:p>
                  </a:txBody>
                  <a:tcPr marL="14656" marR="14656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</a:t>
                      </a:r>
                    </a:p>
                  </a:txBody>
                  <a:tcPr marL="14656" marR="14656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</a:t>
                      </a:r>
                    </a:p>
                  </a:txBody>
                  <a:tcPr marL="14656" marR="14656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4656" marR="14656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588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Trastorno oposicionista desafiante  </a:t>
                      </a:r>
                    </a:p>
                  </a:txBody>
                  <a:tcPr marL="14656" marR="14656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14656" marR="14656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14656" marR="14656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marL="14656" marR="14656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588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TDAH  cualquier tipo </a:t>
                      </a:r>
                    </a:p>
                  </a:txBody>
                  <a:tcPr marL="14656" marR="14656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</a:t>
                      </a:r>
                    </a:p>
                  </a:txBody>
                  <a:tcPr marL="14656" marR="14656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</a:t>
                      </a:r>
                    </a:p>
                  </a:txBody>
                  <a:tcPr marL="14656" marR="14656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14656" marR="14656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588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Trastorno de conducta</a:t>
                      </a:r>
                    </a:p>
                  </a:txBody>
                  <a:tcPr marL="14656" marR="14656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marL="14656" marR="14656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</a:p>
                  </a:txBody>
                  <a:tcPr marL="14656" marR="14656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14656" marR="14656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588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Cualquier trastorno disruptivo</a:t>
                      </a:r>
                      <a:endParaRPr lang="es-ES_tradnl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656" marR="14656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</a:t>
                      </a:r>
                    </a:p>
                  </a:txBody>
                  <a:tcPr marL="14656" marR="14656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</a:t>
                      </a:r>
                    </a:p>
                  </a:txBody>
                  <a:tcPr marL="14656" marR="14656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</a:t>
                      </a:r>
                    </a:p>
                  </a:txBody>
                  <a:tcPr marL="14656" marR="14656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588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Prevalencia de cualquier trastorno </a:t>
                      </a:r>
                    </a:p>
                  </a:txBody>
                  <a:tcPr marL="14656" marR="14656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</a:t>
                      </a:r>
                    </a:p>
                  </a:txBody>
                  <a:tcPr marL="14656" marR="14656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5,6</a:t>
                      </a:r>
                    </a:p>
                  </a:txBody>
                  <a:tcPr marL="14656" marR="14656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4,7</a:t>
                      </a:r>
                    </a:p>
                  </a:txBody>
                  <a:tcPr marL="14656" marR="14656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6 Rectángulo redondeado"/>
          <p:cNvSpPr/>
          <p:nvPr/>
        </p:nvSpPr>
        <p:spPr>
          <a:xfrm>
            <a:off x="179512" y="4149080"/>
            <a:ext cx="8424936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Rectángulo redondeado"/>
          <p:cNvSpPr/>
          <p:nvPr/>
        </p:nvSpPr>
        <p:spPr>
          <a:xfrm>
            <a:off x="179512" y="2924944"/>
            <a:ext cx="8424936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979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2538753079"/>
              </p:ext>
            </p:extLst>
          </p:nvPr>
        </p:nvGraphicFramePr>
        <p:xfrm>
          <a:off x="251520" y="1565950"/>
          <a:ext cx="8676914" cy="326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23528" y="4869160"/>
            <a:ext cx="7714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Índice Multidimensional de Pobreza  (+): 5,8 % </a:t>
            </a:r>
          </a:p>
          <a:p>
            <a:r>
              <a:rPr lang="es-ES" sz="20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Condiciones </a:t>
            </a:r>
            <a:r>
              <a:rPr lang="es-ES" sz="20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más favorables  </a:t>
            </a:r>
            <a:r>
              <a:rPr lang="es-ES" sz="20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4,1 %</a:t>
            </a:r>
            <a:endParaRPr lang="es-ES" sz="20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>
                <a:cs typeface="Futura"/>
              </a:rPr>
              <a:t>Población infantil: </a:t>
            </a:r>
            <a:r>
              <a:rPr lang="es-ES" sz="2400" dirty="0" smtClean="0">
                <a:cs typeface="Futura"/>
              </a:rPr>
              <a:t/>
            </a:r>
            <a:br>
              <a:rPr lang="es-ES" sz="2400" dirty="0" smtClean="0">
                <a:cs typeface="Futura"/>
              </a:rPr>
            </a:br>
            <a:r>
              <a:rPr lang="es-CO" sz="2400" dirty="0" smtClean="0"/>
              <a:t>Prevalencia de cualquier trastorno mental por región e IMP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109665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-29693" y="591195"/>
            <a:ext cx="4557299" cy="597683"/>
          </a:xfrm>
          <a:prstGeom prst="rect">
            <a:avLst/>
          </a:prstGeom>
          <a:solidFill>
            <a:srgbClr val="00389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S" dirty="0" smtClean="0">
                <a:latin typeface="Futura"/>
                <a:cs typeface="Futura"/>
              </a:rPr>
              <a:t>Zona geográfica</a:t>
            </a:r>
            <a:endParaRPr lang="es-ES" dirty="0">
              <a:latin typeface="Futura"/>
              <a:cs typeface="Futura"/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7048819"/>
              </p:ext>
            </p:extLst>
          </p:nvPr>
        </p:nvGraphicFramePr>
        <p:xfrm>
          <a:off x="2056519" y="1577921"/>
          <a:ext cx="4942173" cy="3701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03848" y="5101679"/>
            <a:ext cx="328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/>
              <a:t>Urbano                     Rural</a:t>
            </a:r>
            <a:endParaRPr lang="es-CO" sz="2000" b="1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-20948" y="548680"/>
            <a:ext cx="9144000" cy="1080120"/>
          </a:xfrm>
        </p:spPr>
        <p:txBody>
          <a:bodyPr/>
          <a:lstStyle/>
          <a:p>
            <a:r>
              <a:rPr lang="es-ES" sz="2400" dirty="0">
                <a:cs typeface="Futura"/>
              </a:rPr>
              <a:t>Población infantil: </a:t>
            </a:r>
            <a:r>
              <a:rPr lang="es-ES" sz="2400" dirty="0" smtClean="0">
                <a:cs typeface="Futura"/>
              </a:rPr>
              <a:t/>
            </a:r>
            <a:br>
              <a:rPr lang="es-ES" sz="2400" dirty="0" smtClean="0">
                <a:cs typeface="Futura"/>
              </a:rPr>
            </a:br>
            <a:r>
              <a:rPr lang="es-CO" sz="2400" dirty="0" smtClean="0"/>
              <a:t>Prevalencia </a:t>
            </a:r>
            <a:r>
              <a:rPr lang="es-CO" sz="2400" dirty="0"/>
              <a:t>de cualquier trastorno mental por </a:t>
            </a:r>
            <a:r>
              <a:rPr lang="es-CO" sz="2400" dirty="0" smtClean="0"/>
              <a:t>zona geográfica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341289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203207" y="226900"/>
            <a:ext cx="8062794" cy="1833948"/>
            <a:chOff x="457201" y="1783109"/>
            <a:chExt cx="8062794" cy="3987100"/>
          </a:xfrm>
        </p:grpSpPr>
        <p:sp>
          <p:nvSpPr>
            <p:cNvPr id="5" name="Flecha izquierda y derecha 10"/>
            <p:cNvSpPr/>
            <p:nvPr/>
          </p:nvSpPr>
          <p:spPr>
            <a:xfrm>
              <a:off x="457201" y="2699097"/>
              <a:ext cx="8062794" cy="2258068"/>
            </a:xfrm>
            <a:prstGeom prst="leftRightArrow">
              <a:avLst/>
            </a:prstGeom>
            <a:solidFill>
              <a:srgbClr val="003893">
                <a:alpha val="16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b="1" dirty="0" smtClean="0">
                  <a:solidFill>
                    <a:schemeClr val="tx1"/>
                  </a:solidFill>
                </a:rPr>
                <a:t>SALUD MENTAL                             PROBLEMAS                       TRASTORNOS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Menos 12"/>
            <p:cNvSpPr/>
            <p:nvPr/>
          </p:nvSpPr>
          <p:spPr>
            <a:xfrm rot="16200000">
              <a:off x="1449807" y="3175153"/>
              <a:ext cx="3967020" cy="1223092"/>
            </a:xfrm>
            <a:prstGeom prst="mathMinus">
              <a:avLst/>
            </a:prstGeom>
            <a:solidFill>
              <a:srgbClr val="D80F22">
                <a:alpha val="31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Menos 13"/>
            <p:cNvSpPr/>
            <p:nvPr/>
          </p:nvSpPr>
          <p:spPr>
            <a:xfrm rot="16200000">
              <a:off x="4173399" y="3155073"/>
              <a:ext cx="3967020" cy="1223092"/>
            </a:xfrm>
            <a:prstGeom prst="mathMinus">
              <a:avLst/>
            </a:prstGeom>
            <a:solidFill>
              <a:srgbClr val="D80F22">
                <a:alpha val="31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8" name="Rectángulo 18"/>
          <p:cNvSpPr/>
          <p:nvPr/>
        </p:nvSpPr>
        <p:spPr>
          <a:xfrm>
            <a:off x="0" y="-683"/>
            <a:ext cx="2481945" cy="591614"/>
          </a:xfrm>
          <a:prstGeom prst="rect">
            <a:avLst/>
          </a:prstGeom>
          <a:solidFill>
            <a:srgbClr val="28A9C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S" sz="3200" b="1" dirty="0" smtClean="0"/>
              <a:t>12 a 17 años</a:t>
            </a:r>
            <a:endParaRPr lang="es-ES" sz="3200" b="1" dirty="0"/>
          </a:p>
        </p:txBody>
      </p:sp>
      <p:sp>
        <p:nvSpPr>
          <p:cNvPr id="9" name="8 Marcador de contenido"/>
          <p:cNvSpPr txBox="1">
            <a:spLocks noGrp="1"/>
          </p:cNvSpPr>
          <p:nvPr>
            <p:ph idx="1"/>
          </p:nvPr>
        </p:nvSpPr>
        <p:spPr>
          <a:xfrm>
            <a:off x="58056" y="2484526"/>
            <a:ext cx="2901598" cy="2899255"/>
          </a:xfrm>
          <a:prstGeom prst="rect">
            <a:avLst/>
          </a:prstGeom>
          <a:noFill/>
          <a:ln>
            <a:solidFill>
              <a:srgbClr val="003893"/>
            </a:solidFill>
          </a:ln>
        </p:spPr>
        <p:txBody>
          <a:bodyPr wrap="square" rtlCol="0">
            <a:spAutoFit/>
          </a:bodyPr>
          <a:lstStyle/>
          <a:p>
            <a:r>
              <a:rPr lang="es-CO" sz="2000" dirty="0" smtClean="0"/>
              <a:t>Salud mental</a:t>
            </a:r>
          </a:p>
          <a:p>
            <a:pPr lvl="1"/>
            <a:r>
              <a:rPr lang="es-CO" sz="1600" dirty="0" smtClean="0"/>
              <a:t>Buena: 96 %</a:t>
            </a:r>
          </a:p>
          <a:p>
            <a:r>
              <a:rPr lang="es-CO" sz="2000" dirty="0" smtClean="0"/>
              <a:t>Apoyo: 54 % siempre y casi siempre</a:t>
            </a:r>
          </a:p>
          <a:p>
            <a:pPr lvl="1"/>
            <a:r>
              <a:rPr lang="es-CO" sz="1600" dirty="0" smtClean="0"/>
              <a:t>Disfunción familiar: 33,1 %</a:t>
            </a:r>
          </a:p>
          <a:p>
            <a:r>
              <a:rPr lang="es-CO" sz="2000" dirty="0" smtClean="0"/>
              <a:t>Violencia movilización por conflicto armado 18,3 %</a:t>
            </a:r>
          </a:p>
        </p:txBody>
      </p:sp>
      <p:sp>
        <p:nvSpPr>
          <p:cNvPr id="10" name="8 Marcador de contenido"/>
          <p:cNvSpPr txBox="1">
            <a:spLocks/>
          </p:cNvSpPr>
          <p:nvPr/>
        </p:nvSpPr>
        <p:spPr>
          <a:xfrm>
            <a:off x="3038554" y="1700808"/>
            <a:ext cx="2901598" cy="3988784"/>
          </a:xfrm>
          <a:prstGeom prst="rect">
            <a:avLst/>
          </a:prstGeom>
          <a:noFill/>
          <a:ln>
            <a:solidFill>
              <a:srgbClr val="003893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dirty="0" smtClean="0"/>
              <a:t>SRQ +:  12,2 %</a:t>
            </a:r>
          </a:p>
          <a:p>
            <a:pPr lvl="1"/>
            <a:endParaRPr lang="es-CO" sz="800" dirty="0"/>
          </a:p>
          <a:p>
            <a:r>
              <a:rPr lang="es-ES_tradnl" sz="2000" dirty="0" smtClean="0">
                <a:solidFill>
                  <a:srgbClr val="000000"/>
                </a:solidFill>
              </a:rPr>
              <a:t>Conducta de riesgo alimentario: 9,3 %</a:t>
            </a:r>
          </a:p>
          <a:p>
            <a:r>
              <a:rPr lang="es-ES_tradnl" sz="2000" dirty="0" smtClean="0">
                <a:solidFill>
                  <a:srgbClr val="000000"/>
                </a:solidFill>
              </a:rPr>
              <a:t>Consumo alcohol </a:t>
            </a:r>
          </a:p>
          <a:p>
            <a:pPr lvl="1"/>
            <a:r>
              <a:rPr lang="es-ES_tradnl" sz="1600" dirty="0" smtClean="0">
                <a:solidFill>
                  <a:srgbClr val="000000"/>
                </a:solidFill>
              </a:rPr>
              <a:t>En exceso: 5,2 %</a:t>
            </a:r>
          </a:p>
          <a:p>
            <a:pPr lvl="1"/>
            <a:r>
              <a:rPr lang="es-ES_tradnl" sz="1600" dirty="0">
                <a:solidFill>
                  <a:srgbClr val="000000"/>
                </a:solidFill>
              </a:rPr>
              <a:t>A</a:t>
            </a:r>
            <a:r>
              <a:rPr lang="es-ES_tradnl" sz="1600" dirty="0" smtClean="0">
                <a:solidFill>
                  <a:srgbClr val="000000"/>
                </a:solidFill>
              </a:rPr>
              <a:t>buso: 2,8 %</a:t>
            </a:r>
          </a:p>
          <a:p>
            <a:endParaRPr lang="es-ES_tradnl" sz="800" dirty="0">
              <a:solidFill>
                <a:srgbClr val="000000"/>
              </a:solidFill>
            </a:endParaRPr>
          </a:p>
          <a:p>
            <a:r>
              <a:rPr lang="es-ES_tradnl" sz="2000" dirty="0">
                <a:solidFill>
                  <a:srgbClr val="000000"/>
                </a:solidFill>
              </a:rPr>
              <a:t>Eventos traumáticos 29,3 %</a:t>
            </a:r>
          </a:p>
          <a:p>
            <a:pPr marL="457200" lvl="1" indent="0">
              <a:buNone/>
            </a:pPr>
            <a:r>
              <a:rPr lang="es-ES_tradnl" sz="1800" dirty="0">
                <a:solidFill>
                  <a:srgbClr val="000000"/>
                </a:solidFill>
              </a:rPr>
              <a:t>- Trauma psicológico secundario </a:t>
            </a:r>
            <a:r>
              <a:rPr lang="es-ES_tradnl" sz="1800" dirty="0" smtClean="0">
                <a:solidFill>
                  <a:srgbClr val="000000"/>
                </a:solidFill>
              </a:rPr>
              <a:t>88,6 %</a:t>
            </a:r>
          </a:p>
          <a:p>
            <a:pPr marL="457200" lvl="1" indent="0">
              <a:buNone/>
            </a:pPr>
            <a:r>
              <a:rPr lang="es-ES_tradnl" sz="1800" dirty="0" smtClean="0">
                <a:solidFill>
                  <a:srgbClr val="000000"/>
                </a:solidFill>
              </a:rPr>
              <a:t>- Riesgo TEPT: 3,3 %</a:t>
            </a:r>
            <a:r>
              <a:rPr lang="es-ES_tradnl" sz="1600" dirty="0" smtClean="0">
                <a:solidFill>
                  <a:srgbClr val="000000"/>
                </a:solidFill>
              </a:rPr>
              <a:t>*</a:t>
            </a:r>
            <a:r>
              <a:rPr lang="es-CO" sz="2000" dirty="0" smtClean="0"/>
              <a:t> </a:t>
            </a:r>
            <a:endParaRPr lang="es-CO" sz="2000" dirty="0"/>
          </a:p>
        </p:txBody>
      </p:sp>
      <p:sp>
        <p:nvSpPr>
          <p:cNvPr id="11" name="8 Marcador de contenido"/>
          <p:cNvSpPr txBox="1">
            <a:spLocks/>
          </p:cNvSpPr>
          <p:nvPr/>
        </p:nvSpPr>
        <p:spPr>
          <a:xfrm>
            <a:off x="6014854" y="1947508"/>
            <a:ext cx="3073274" cy="2936188"/>
          </a:xfrm>
          <a:prstGeom prst="rect">
            <a:avLst/>
          </a:prstGeom>
          <a:noFill/>
          <a:ln>
            <a:solidFill>
              <a:srgbClr val="003893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dirty="0" smtClean="0"/>
              <a:t>Cualquiera en los últimos 12 meses: </a:t>
            </a:r>
            <a:r>
              <a:rPr lang="es-ES_tradnl" sz="2000" dirty="0" smtClean="0"/>
              <a:t>4,4 </a:t>
            </a:r>
            <a:r>
              <a:rPr lang="es-ES_tradnl" sz="2000" dirty="0"/>
              <a:t>% </a:t>
            </a:r>
            <a:r>
              <a:rPr lang="es-ES_tradnl" sz="1600" dirty="0"/>
              <a:t>(IC 95 % </a:t>
            </a:r>
            <a:r>
              <a:rPr lang="es-ES_tradnl" sz="1600" dirty="0" smtClean="0"/>
              <a:t>3,3 -5,7)</a:t>
            </a:r>
            <a:endParaRPr lang="es-ES_tradnl" sz="1600" dirty="0"/>
          </a:p>
          <a:p>
            <a:pPr lvl="1"/>
            <a:endParaRPr lang="es-CO" sz="800" dirty="0"/>
          </a:p>
          <a:p>
            <a:r>
              <a:rPr lang="es-CO" sz="2000" dirty="0" smtClean="0"/>
              <a:t>Condiciones crónicas</a:t>
            </a:r>
          </a:p>
          <a:p>
            <a:pPr lvl="1"/>
            <a:r>
              <a:rPr lang="es-CO" sz="1600" dirty="0" smtClean="0">
                <a:solidFill>
                  <a:srgbClr val="000000"/>
                </a:solidFill>
              </a:rPr>
              <a:t>Prevalencia de cualquier trastorno mental en adolescentes con alguna condición crónica:  4,7 %</a:t>
            </a:r>
            <a:endParaRPr lang="es-CO" sz="1600" dirty="0">
              <a:solidFill>
                <a:srgbClr val="000000"/>
              </a:solidFill>
            </a:endParaRPr>
          </a:p>
          <a:p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6325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 smtClean="0"/>
              <a:t>Población adolescente:</a:t>
            </a:r>
            <a:br>
              <a:rPr lang="es-ES" sz="2400" dirty="0" smtClean="0"/>
            </a:br>
            <a:r>
              <a:rPr lang="es-CO" dirty="0" smtClean="0"/>
              <a:t>Prevalencia de vida</a:t>
            </a:r>
            <a:endParaRPr lang="es-CO" dirty="0"/>
          </a:p>
        </p:txBody>
      </p:sp>
      <p:graphicFrame>
        <p:nvGraphicFramePr>
          <p:cNvPr id="9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5171762"/>
              </p:ext>
            </p:extLst>
          </p:nvPr>
        </p:nvGraphicFramePr>
        <p:xfrm>
          <a:off x="319996" y="1471789"/>
          <a:ext cx="8569424" cy="4238949"/>
        </p:xfrm>
        <a:graphic>
          <a:graphicData uri="http://schemas.openxmlformats.org/drawingml/2006/table">
            <a:tbl>
              <a:tblPr/>
              <a:tblGrid>
                <a:gridCol w="4328956"/>
                <a:gridCol w="1839121"/>
                <a:gridCol w="277425"/>
                <a:gridCol w="865695"/>
                <a:gridCol w="277425"/>
                <a:gridCol w="703377"/>
                <a:gridCol w="277425"/>
              </a:tblGrid>
              <a:tr h="276957">
                <a:tc>
                  <a:txBody>
                    <a:bodyPr/>
                    <a:lstStyle/>
                    <a:p>
                      <a:pPr algn="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s-CO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s-CO" sz="1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AAC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Hombre</a:t>
                      </a: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AA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Mujer</a:t>
                      </a: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AA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AA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6436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Depresión Mayor</a:t>
                      </a: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</a:t>
                      </a: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436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Depresión Menor</a:t>
                      </a: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0,2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0,6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0,4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*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36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Distimia</a:t>
                      </a: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</a:t>
                      </a: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36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Cualquier trastorno depresivo</a:t>
                      </a: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1,4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*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3,4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*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2,4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 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6436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Trastorno Bipolar I</a:t>
                      </a: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0,6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0,2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0,4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683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Trastorno Bipolar II y otros bipolares no </a:t>
                      </a:r>
                      <a:r>
                        <a:rPr lang="es-CO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clasif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0,2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+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0,1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36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Cualquier trastorno afectivo</a:t>
                      </a: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</a:t>
                      </a: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</a:t>
                      </a: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</a:t>
                      </a: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6436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Fobia Social</a:t>
                      </a: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3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6,6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4,8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36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Trastorno de pánico</a:t>
                      </a: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+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0,2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0,1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683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Trastorno de ansiedad generalizada</a:t>
                      </a: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0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0,6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0,3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683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Cualquier trastorno de ansiedad</a:t>
                      </a: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7,1</a:t>
                      </a: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7695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Cualquier trastorno mental</a:t>
                      </a: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4,6</a:t>
                      </a: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9,7</a:t>
                      </a: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7,2</a:t>
                      </a: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0007" marR="1000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573036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* CVE &gt;20</a:t>
            </a:r>
            <a:endParaRPr lang="es-CO" dirty="0"/>
          </a:p>
        </p:txBody>
      </p:sp>
      <p:sp>
        <p:nvSpPr>
          <p:cNvPr id="5" name="4 Rectángulo redondeado"/>
          <p:cNvSpPr/>
          <p:nvPr/>
        </p:nvSpPr>
        <p:spPr>
          <a:xfrm>
            <a:off x="179512" y="3933056"/>
            <a:ext cx="8712968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Rectángulo redondeado"/>
          <p:cNvSpPr/>
          <p:nvPr/>
        </p:nvSpPr>
        <p:spPr>
          <a:xfrm>
            <a:off x="179512" y="4941168"/>
            <a:ext cx="8712968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7596336" y="5589240"/>
            <a:ext cx="36004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25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0948" y="476672"/>
            <a:ext cx="9144000" cy="792088"/>
          </a:xfrm>
        </p:spPr>
        <p:txBody>
          <a:bodyPr/>
          <a:lstStyle/>
          <a:p>
            <a:r>
              <a:rPr lang="es-ES" sz="2400" dirty="0"/>
              <a:t>Población adolescente: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>
                <a:cs typeface="Futura"/>
              </a:rPr>
              <a:t>Prevalencia de los últimos </a:t>
            </a:r>
            <a:r>
              <a:rPr lang="es-ES" dirty="0">
                <a:cs typeface="Futura"/>
              </a:rPr>
              <a:t>12 </a:t>
            </a:r>
            <a:r>
              <a:rPr lang="es-ES" dirty="0" smtClean="0">
                <a:cs typeface="Futura"/>
              </a:rPr>
              <a:t>meses</a:t>
            </a:r>
            <a:endParaRPr lang="es-CO" dirty="0"/>
          </a:p>
        </p:txBody>
      </p:sp>
      <p:graphicFrame>
        <p:nvGraphicFramePr>
          <p:cNvPr id="9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4122143"/>
              </p:ext>
            </p:extLst>
          </p:nvPr>
        </p:nvGraphicFramePr>
        <p:xfrm>
          <a:off x="251520" y="1302992"/>
          <a:ext cx="8569207" cy="4271253"/>
        </p:xfrm>
        <a:graphic>
          <a:graphicData uri="http://schemas.openxmlformats.org/drawingml/2006/table">
            <a:tbl>
              <a:tblPr/>
              <a:tblGrid>
                <a:gridCol w="5161448"/>
                <a:gridCol w="914007"/>
                <a:gridCol w="275678"/>
                <a:gridCol w="914007"/>
                <a:gridCol w="275678"/>
                <a:gridCol w="752711"/>
                <a:gridCol w="275678"/>
              </a:tblGrid>
              <a:tr h="47968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s-CO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s-CO" sz="1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89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Hombre</a:t>
                      </a: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8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Mujer</a:t>
                      </a: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8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8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7164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Depresión Mayor</a:t>
                      </a: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</a:t>
                      </a: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</a:t>
                      </a: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164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Depresión Menor</a:t>
                      </a: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0,1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*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0,3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*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0,2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*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64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Distimia</a:t>
                      </a: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0,1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*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0,3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*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0,2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*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64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Cualquier trastorno depresivo</a:t>
                      </a: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0,4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*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1,7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*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1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*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7164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Trastorno Bipolar I</a:t>
                      </a: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+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0,2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*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0,1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*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968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Trastorno Bipolar II y otros bipolares no </a:t>
                      </a:r>
                      <a:r>
                        <a:rPr lang="es-CO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clasif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0,2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*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+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0,1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*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64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Cualquier trastorno afectivo</a:t>
                      </a: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</a:t>
                      </a: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</a:t>
                      </a: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</a:t>
                      </a: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7164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Fobia Social</a:t>
                      </a: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1,9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*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4,9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3,4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64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Trastorno de pánico</a:t>
                      </a: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+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0,1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*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0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*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269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Trastorno de ansiedad generalizada</a:t>
                      </a: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+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0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*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0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*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64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Cualquier trastorno de ansiedad</a:t>
                      </a: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</a:t>
                      </a: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</a:t>
                      </a: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8458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Cualquier trastorno mental</a:t>
                      </a: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</a:t>
                      </a: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6,3</a:t>
                      </a: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4,4</a:t>
                      </a: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1520" y="566124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* CVE &gt;20</a:t>
            </a:r>
            <a:endParaRPr lang="es-CO" dirty="0"/>
          </a:p>
        </p:txBody>
      </p:sp>
      <p:sp>
        <p:nvSpPr>
          <p:cNvPr id="6" name="5 Rectángulo redondeado"/>
          <p:cNvSpPr/>
          <p:nvPr/>
        </p:nvSpPr>
        <p:spPr>
          <a:xfrm>
            <a:off x="179512" y="3933056"/>
            <a:ext cx="8712968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7524328" y="5373216"/>
            <a:ext cx="36004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84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7580994"/>
              </p:ext>
            </p:extLst>
          </p:nvPr>
        </p:nvGraphicFramePr>
        <p:xfrm>
          <a:off x="251520" y="1413600"/>
          <a:ext cx="8352928" cy="3684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2539157" y="4437270"/>
            <a:ext cx="1798320" cy="467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Región</a:t>
            </a:r>
            <a:endParaRPr lang="es-CO" dirty="0"/>
          </a:p>
        </p:txBody>
      </p:sp>
      <p:sp>
        <p:nvSpPr>
          <p:cNvPr id="19" name="Rectangle 18"/>
          <p:cNvSpPr/>
          <p:nvPr/>
        </p:nvSpPr>
        <p:spPr>
          <a:xfrm>
            <a:off x="6824632" y="4509120"/>
            <a:ext cx="1391920" cy="467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Pobreza</a:t>
            </a:r>
            <a:endParaRPr lang="es-CO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dirty="0"/>
              <a:t>Población adolescente: </a:t>
            </a: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CO" sz="2400" dirty="0" smtClean="0"/>
              <a:t>Prevalencia de cualquier trastorno por región y pobreza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18746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2364720796"/>
              </p:ext>
            </p:extLst>
          </p:nvPr>
        </p:nvGraphicFramePr>
        <p:xfrm>
          <a:off x="554182" y="2523740"/>
          <a:ext cx="8007350" cy="2408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>
                <a:cs typeface="Futura"/>
              </a:rPr>
              <a:t>Estudios a</a:t>
            </a:r>
            <a:r>
              <a:rPr lang="es-ES" sz="2800" dirty="0" smtClean="0">
                <a:cs typeface="Futura"/>
              </a:rPr>
              <a:t>nteriores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297491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5536" y="443711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* CVE &gt;20</a:t>
            </a:r>
            <a:endParaRPr lang="es-CO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/>
              <a:t>Población adolescente: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>
                <a:cs typeface="Futura"/>
              </a:rPr>
              <a:t>Prevalencia de </a:t>
            </a:r>
            <a:r>
              <a:rPr lang="es-ES" dirty="0">
                <a:cs typeface="Futura"/>
              </a:rPr>
              <a:t>c</a:t>
            </a:r>
            <a:r>
              <a:rPr lang="es-ES" dirty="0" smtClean="0">
                <a:cs typeface="Futura"/>
              </a:rPr>
              <a:t>onductas </a:t>
            </a:r>
            <a:r>
              <a:rPr lang="es-ES" dirty="0">
                <a:cs typeface="Futura"/>
              </a:rPr>
              <a:t>suicidas</a:t>
            </a:r>
            <a:endParaRPr lang="es-CO" dirty="0"/>
          </a:p>
        </p:txBody>
      </p:sp>
      <p:graphicFrame>
        <p:nvGraphicFramePr>
          <p:cNvPr id="16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0030045"/>
              </p:ext>
            </p:extLst>
          </p:nvPr>
        </p:nvGraphicFramePr>
        <p:xfrm>
          <a:off x="250825" y="1773238"/>
          <a:ext cx="8569378" cy="2730396"/>
        </p:xfrm>
        <a:graphic>
          <a:graphicData uri="http://schemas.openxmlformats.org/drawingml/2006/table">
            <a:tbl>
              <a:tblPr/>
              <a:tblGrid>
                <a:gridCol w="4323641"/>
                <a:gridCol w="1363309"/>
                <a:gridCol w="1363309"/>
                <a:gridCol w="1519119"/>
              </a:tblGrid>
              <a:tr h="32271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Conducta suicida</a:t>
                      </a:r>
                    </a:p>
                  </a:txBody>
                  <a:tcPr marL="10306" marR="1030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8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Hombres</a:t>
                      </a:r>
                    </a:p>
                  </a:txBody>
                  <a:tcPr marL="10306" marR="1030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38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Mujeres</a:t>
                      </a:r>
                    </a:p>
                  </a:txBody>
                  <a:tcPr marL="10306" marR="10306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38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0306" marR="1030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3893"/>
                    </a:solidFill>
                  </a:tcPr>
                </a:tc>
              </a:tr>
              <a:tr h="798719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Ideación suicida </a:t>
                      </a:r>
                    </a:p>
                  </a:txBody>
                  <a:tcPr marL="10306" marR="1030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</a:t>
                      </a:r>
                    </a:p>
                  </a:txBody>
                  <a:tcPr marL="10306" marR="10306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7,4*</a:t>
                      </a:r>
                    </a:p>
                  </a:txBody>
                  <a:tcPr marL="10306" marR="10306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6,6*</a:t>
                      </a:r>
                    </a:p>
                  </a:txBody>
                  <a:tcPr marL="10306" marR="10306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2714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 suicida</a:t>
                      </a:r>
                    </a:p>
                  </a:txBody>
                  <a:tcPr marL="10306" marR="1030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0306" marR="10306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10306" marR="10306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10306" marR="10306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62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Intento de suicidio</a:t>
                      </a:r>
                    </a:p>
                  </a:txBody>
                  <a:tcPr marL="10306" marR="1030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10306" marR="10306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</a:t>
                      </a:r>
                    </a:p>
                  </a:txBody>
                  <a:tcPr marL="10306" marR="10306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10306" marR="10306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649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Intento suicida en los adolescentes que han pensado </a:t>
                      </a:r>
                    </a:p>
                  </a:txBody>
                  <a:tcPr marL="10306" marR="1030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36,3</a:t>
                      </a:r>
                    </a:p>
                  </a:txBody>
                  <a:tcPr marL="10306" marR="10306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38,5</a:t>
                      </a:r>
                    </a:p>
                  </a:txBody>
                  <a:tcPr marL="10306" marR="10306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37,6*</a:t>
                      </a:r>
                    </a:p>
                  </a:txBody>
                  <a:tcPr marL="10306" marR="10306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251520" y="3356992"/>
            <a:ext cx="8280920" cy="432048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810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253622" y="10890"/>
            <a:ext cx="8062794" cy="1936617"/>
            <a:chOff x="457201" y="1783108"/>
            <a:chExt cx="8062794" cy="3987101"/>
          </a:xfrm>
        </p:grpSpPr>
        <p:sp>
          <p:nvSpPr>
            <p:cNvPr id="5" name="Flecha izquierda y derecha 10"/>
            <p:cNvSpPr/>
            <p:nvPr/>
          </p:nvSpPr>
          <p:spPr>
            <a:xfrm>
              <a:off x="457201" y="2699097"/>
              <a:ext cx="8062794" cy="2258068"/>
            </a:xfrm>
            <a:prstGeom prst="leftRightArrow">
              <a:avLst/>
            </a:prstGeom>
            <a:solidFill>
              <a:srgbClr val="003893">
                <a:alpha val="16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b="1" dirty="0" smtClean="0">
                  <a:solidFill>
                    <a:schemeClr val="tx1"/>
                  </a:solidFill>
                </a:rPr>
                <a:t>SALUD MENTAL                             PROBLEMAS                       TRASTORNOS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Menos 12"/>
            <p:cNvSpPr/>
            <p:nvPr/>
          </p:nvSpPr>
          <p:spPr>
            <a:xfrm rot="16200000">
              <a:off x="1449807" y="3175153"/>
              <a:ext cx="3967020" cy="1223092"/>
            </a:xfrm>
            <a:prstGeom prst="mathMinus">
              <a:avLst/>
            </a:prstGeom>
            <a:solidFill>
              <a:srgbClr val="D80F22">
                <a:alpha val="31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Menos 13"/>
            <p:cNvSpPr/>
            <p:nvPr/>
          </p:nvSpPr>
          <p:spPr>
            <a:xfrm rot="16200000">
              <a:off x="3979678" y="3155073"/>
              <a:ext cx="3967022" cy="1223092"/>
            </a:xfrm>
            <a:prstGeom prst="mathMinus">
              <a:avLst/>
            </a:prstGeom>
            <a:solidFill>
              <a:srgbClr val="D80F22">
                <a:alpha val="31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8" name="Rectángulo 18"/>
          <p:cNvSpPr/>
          <p:nvPr/>
        </p:nvSpPr>
        <p:spPr>
          <a:xfrm>
            <a:off x="0" y="-683"/>
            <a:ext cx="2481945" cy="591614"/>
          </a:xfrm>
          <a:prstGeom prst="rect">
            <a:avLst/>
          </a:prstGeom>
          <a:solidFill>
            <a:srgbClr val="28A9C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S" sz="3200" b="1" dirty="0" smtClean="0"/>
              <a:t>Adultos</a:t>
            </a:r>
            <a:endParaRPr lang="es-ES" sz="3200" b="1" dirty="0"/>
          </a:p>
        </p:txBody>
      </p:sp>
      <p:sp>
        <p:nvSpPr>
          <p:cNvPr id="9" name="8 Marcador de contenido"/>
          <p:cNvSpPr txBox="1">
            <a:spLocks noGrp="1"/>
          </p:cNvSpPr>
          <p:nvPr>
            <p:ph idx="1"/>
          </p:nvPr>
        </p:nvSpPr>
        <p:spPr>
          <a:xfrm>
            <a:off x="58056" y="1700808"/>
            <a:ext cx="2901598" cy="4585871"/>
          </a:xfrm>
          <a:prstGeom prst="rect">
            <a:avLst/>
          </a:prstGeom>
          <a:noFill/>
          <a:ln>
            <a:solidFill>
              <a:srgbClr val="003893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CO" sz="2000" dirty="0" smtClean="0"/>
              <a:t>Salud mental buena 95 % - 96 %</a:t>
            </a:r>
          </a:p>
          <a:p>
            <a:pPr marL="0" indent="0">
              <a:buNone/>
            </a:pPr>
            <a:r>
              <a:rPr lang="es-CO" sz="1600" dirty="0" smtClean="0"/>
              <a:t>Definición</a:t>
            </a:r>
          </a:p>
          <a:p>
            <a:pPr marL="268288" lvl="1" indent="0">
              <a:buNone/>
            </a:pPr>
            <a:r>
              <a:rPr lang="es-CO" sz="1600" i="1" dirty="0" smtClean="0"/>
              <a:t>- Salud </a:t>
            </a:r>
            <a:r>
              <a:rPr lang="es-CO" sz="1600" i="1" dirty="0"/>
              <a:t>física, comer, dormir, </a:t>
            </a:r>
            <a:r>
              <a:rPr lang="es-CO" sz="1600" i="1" dirty="0" smtClean="0"/>
              <a:t>descansar 45, 8 a </a:t>
            </a:r>
            <a:r>
              <a:rPr lang="es-CO" sz="1600" dirty="0" smtClean="0"/>
              <a:t>47,0 %</a:t>
            </a:r>
            <a:r>
              <a:rPr lang="es-CO" sz="1600" i="1" dirty="0" smtClean="0"/>
              <a:t> </a:t>
            </a:r>
            <a:endParaRPr lang="es-CO" sz="1600" dirty="0"/>
          </a:p>
          <a:p>
            <a:pPr marL="268288" lvl="1" indent="0">
              <a:buNone/>
            </a:pPr>
            <a:r>
              <a:rPr lang="es-CO" sz="1600" i="1" dirty="0" smtClean="0"/>
              <a:t>- Sentirse </a:t>
            </a:r>
            <a:r>
              <a:rPr lang="es-CO" sz="1600" i="1" dirty="0"/>
              <a:t>bien, feliz, en paz con uno mismo</a:t>
            </a:r>
            <a:r>
              <a:rPr lang="es-CO" sz="1600" dirty="0"/>
              <a:t> 39,7 </a:t>
            </a:r>
            <a:r>
              <a:rPr lang="es-CO" sz="1600" dirty="0" smtClean="0"/>
              <a:t>– 41,4 %</a:t>
            </a:r>
            <a:endParaRPr lang="es-CO" sz="1600" dirty="0"/>
          </a:p>
          <a:p>
            <a:pPr marL="268288" lvl="1" indent="0">
              <a:buNone/>
            </a:pPr>
            <a:r>
              <a:rPr lang="es-CO" sz="1600" i="1" dirty="0" smtClean="0"/>
              <a:t>- Superar </a:t>
            </a:r>
            <a:r>
              <a:rPr lang="es-CO" sz="1600" i="1" dirty="0"/>
              <a:t>dificultades y seguir adelante </a:t>
            </a:r>
            <a:r>
              <a:rPr lang="es-CO" sz="1600" i="1" dirty="0" smtClean="0"/>
              <a:t>34,1 - </a:t>
            </a:r>
            <a:r>
              <a:rPr lang="es-CO" sz="1600" dirty="0" smtClean="0"/>
              <a:t>38,4 %</a:t>
            </a:r>
            <a:endParaRPr lang="es-CO" sz="1600" i="1" dirty="0" smtClean="0"/>
          </a:p>
          <a:p>
            <a:pPr marL="0" indent="0">
              <a:buNone/>
            </a:pPr>
            <a:r>
              <a:rPr lang="es-CO" sz="2000" dirty="0" smtClean="0"/>
              <a:t>Apoyo: 41 % siempre y casi siempre</a:t>
            </a:r>
          </a:p>
          <a:p>
            <a:pPr marL="441325" lvl="1" indent="-79375"/>
            <a:r>
              <a:rPr lang="es-CO" sz="1600" dirty="0" smtClean="0"/>
              <a:t>Disfunción familiar 34 %</a:t>
            </a:r>
          </a:p>
          <a:p>
            <a:pPr marL="0" indent="0">
              <a:buNone/>
            </a:pPr>
            <a:r>
              <a:rPr lang="es-CO" sz="2000" dirty="0" smtClean="0"/>
              <a:t>Violencia movilización por conflicto armado: 15,8 - 18,7 %</a:t>
            </a:r>
            <a:endParaRPr lang="es-CO" sz="1600" dirty="0"/>
          </a:p>
        </p:txBody>
      </p:sp>
      <p:sp>
        <p:nvSpPr>
          <p:cNvPr id="10" name="8 Marcador de contenido"/>
          <p:cNvSpPr txBox="1">
            <a:spLocks/>
          </p:cNvSpPr>
          <p:nvPr/>
        </p:nvSpPr>
        <p:spPr>
          <a:xfrm>
            <a:off x="3040686" y="1822635"/>
            <a:ext cx="2901598" cy="3982629"/>
          </a:xfrm>
          <a:prstGeom prst="rect">
            <a:avLst/>
          </a:prstGeom>
          <a:noFill/>
          <a:ln>
            <a:solidFill>
              <a:srgbClr val="003893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dirty="0"/>
              <a:t>SRQ +:  </a:t>
            </a:r>
            <a:r>
              <a:rPr lang="es-CO" sz="2000" dirty="0" smtClean="0"/>
              <a:t>9,6 % - 11,2 %</a:t>
            </a:r>
            <a:endParaRPr lang="es-CO" sz="2000" dirty="0"/>
          </a:p>
          <a:p>
            <a:pPr lvl="1"/>
            <a:endParaRPr lang="es-CO" sz="800" dirty="0"/>
          </a:p>
          <a:p>
            <a:r>
              <a:rPr lang="es-ES_tradnl" sz="2000" dirty="0">
                <a:solidFill>
                  <a:srgbClr val="000000"/>
                </a:solidFill>
              </a:rPr>
              <a:t>Conducta de riesgo alimentario: </a:t>
            </a:r>
            <a:r>
              <a:rPr lang="es-ES_tradnl" sz="2000" dirty="0" smtClean="0">
                <a:solidFill>
                  <a:srgbClr val="000000"/>
                </a:solidFill>
              </a:rPr>
              <a:t>9,1 </a:t>
            </a:r>
            <a:r>
              <a:rPr lang="es-ES_tradnl" sz="2000" dirty="0">
                <a:solidFill>
                  <a:srgbClr val="000000"/>
                </a:solidFill>
              </a:rPr>
              <a:t>%</a:t>
            </a:r>
          </a:p>
          <a:p>
            <a:r>
              <a:rPr lang="es-ES_tradnl" sz="2000" dirty="0">
                <a:solidFill>
                  <a:srgbClr val="000000"/>
                </a:solidFill>
              </a:rPr>
              <a:t>Consumo alcohol </a:t>
            </a:r>
          </a:p>
          <a:p>
            <a:pPr lvl="1"/>
            <a:r>
              <a:rPr lang="es-ES_tradnl" sz="1600" dirty="0">
                <a:solidFill>
                  <a:srgbClr val="000000"/>
                </a:solidFill>
              </a:rPr>
              <a:t>En </a:t>
            </a:r>
            <a:r>
              <a:rPr lang="es-ES_tradnl" sz="1600" dirty="0" smtClean="0">
                <a:solidFill>
                  <a:srgbClr val="000000"/>
                </a:solidFill>
              </a:rPr>
              <a:t>exceso: 12,3% - 21,8 % </a:t>
            </a:r>
            <a:endParaRPr lang="es-ES_tradnl" sz="1600" dirty="0">
              <a:solidFill>
                <a:srgbClr val="000000"/>
              </a:solidFill>
            </a:endParaRPr>
          </a:p>
          <a:p>
            <a:pPr lvl="1"/>
            <a:r>
              <a:rPr lang="es-ES_tradnl" sz="1600" dirty="0">
                <a:solidFill>
                  <a:srgbClr val="000000"/>
                </a:solidFill>
              </a:rPr>
              <a:t>Abuso: </a:t>
            </a:r>
            <a:r>
              <a:rPr lang="es-ES_tradnl" sz="1600" dirty="0" smtClean="0">
                <a:solidFill>
                  <a:srgbClr val="000000"/>
                </a:solidFill>
              </a:rPr>
              <a:t>6 - 12 %</a:t>
            </a:r>
            <a:endParaRPr lang="es-ES_tradnl" sz="1600" dirty="0">
              <a:solidFill>
                <a:srgbClr val="000000"/>
              </a:solidFill>
            </a:endParaRPr>
          </a:p>
          <a:p>
            <a:pPr lvl="1"/>
            <a:r>
              <a:rPr lang="es-ES_tradnl" sz="1600" dirty="0" smtClean="0">
                <a:solidFill>
                  <a:srgbClr val="000000"/>
                </a:solidFill>
              </a:rPr>
              <a:t>Menor en mayores de 44años</a:t>
            </a:r>
            <a:endParaRPr lang="es-ES_tradnl" sz="800" dirty="0">
              <a:solidFill>
                <a:srgbClr val="000000"/>
              </a:solidFill>
            </a:endParaRPr>
          </a:p>
          <a:p>
            <a:r>
              <a:rPr lang="es-ES_tradnl" sz="2000" dirty="0">
                <a:solidFill>
                  <a:srgbClr val="000000"/>
                </a:solidFill>
              </a:rPr>
              <a:t>Eventos </a:t>
            </a:r>
            <a:r>
              <a:rPr lang="es-ES_tradnl" sz="2000" dirty="0" smtClean="0">
                <a:solidFill>
                  <a:srgbClr val="000000"/>
                </a:solidFill>
              </a:rPr>
              <a:t>traumáticos 40,2 – 41,4 %</a:t>
            </a:r>
            <a:endParaRPr lang="es-ES_tradnl" sz="2000" dirty="0">
              <a:solidFill>
                <a:srgbClr val="000000"/>
              </a:solidFill>
            </a:endParaRPr>
          </a:p>
          <a:p>
            <a:pPr marL="361950" lvl="1" indent="0">
              <a:buNone/>
            </a:pPr>
            <a:r>
              <a:rPr lang="es-ES_tradnl" sz="1800" dirty="0" smtClean="0">
                <a:solidFill>
                  <a:srgbClr val="000000"/>
                </a:solidFill>
              </a:rPr>
              <a:t>- </a:t>
            </a:r>
            <a:r>
              <a:rPr lang="es-ES_tradnl" sz="1800" dirty="0">
                <a:solidFill>
                  <a:srgbClr val="000000"/>
                </a:solidFill>
              </a:rPr>
              <a:t>Riesgo </a:t>
            </a:r>
            <a:r>
              <a:rPr lang="es-ES_tradnl" sz="1800" dirty="0" smtClean="0">
                <a:solidFill>
                  <a:srgbClr val="000000"/>
                </a:solidFill>
              </a:rPr>
              <a:t>TEPT: 3,1 a 3,3 %</a:t>
            </a:r>
            <a:endParaRPr lang="es-ES_tradnl" sz="1800" dirty="0">
              <a:solidFill>
                <a:srgbClr val="000000"/>
              </a:solidFill>
            </a:endParaRPr>
          </a:p>
        </p:txBody>
      </p:sp>
      <p:sp>
        <p:nvSpPr>
          <p:cNvPr id="11" name="8 Marcador de contenido"/>
          <p:cNvSpPr txBox="1">
            <a:spLocks/>
          </p:cNvSpPr>
          <p:nvPr/>
        </p:nvSpPr>
        <p:spPr>
          <a:xfrm>
            <a:off x="6014854" y="1947508"/>
            <a:ext cx="3073274" cy="3391698"/>
          </a:xfrm>
          <a:prstGeom prst="rect">
            <a:avLst/>
          </a:prstGeom>
          <a:noFill/>
          <a:ln>
            <a:solidFill>
              <a:srgbClr val="003893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dirty="0" smtClean="0"/>
              <a:t>Cualquiera en los últimos 12 meses: </a:t>
            </a:r>
            <a:r>
              <a:rPr lang="es-ES_tradnl" sz="2000" dirty="0" smtClean="0"/>
              <a:t>4 </a:t>
            </a:r>
            <a:r>
              <a:rPr lang="es-ES_tradnl" sz="2000" dirty="0"/>
              <a:t>% </a:t>
            </a:r>
            <a:r>
              <a:rPr lang="es-ES_tradnl" sz="1600" dirty="0"/>
              <a:t>(IC 95 % </a:t>
            </a:r>
            <a:r>
              <a:rPr lang="es-ES_tradnl" sz="1600" dirty="0" smtClean="0"/>
              <a:t>3,5 -4,6)</a:t>
            </a:r>
            <a:endParaRPr lang="es-ES_tradnl" sz="1600" dirty="0"/>
          </a:p>
          <a:p>
            <a:pPr lvl="1"/>
            <a:endParaRPr lang="es-CO" sz="800" dirty="0"/>
          </a:p>
          <a:p>
            <a:r>
              <a:rPr lang="es-CO" sz="2000" dirty="0" smtClean="0"/>
              <a:t>Condiciones crónicas</a:t>
            </a:r>
          </a:p>
          <a:p>
            <a:pPr lvl="1"/>
            <a:r>
              <a:rPr lang="es-CO" sz="1600" dirty="0" smtClean="0">
                <a:solidFill>
                  <a:srgbClr val="000000"/>
                </a:solidFill>
              </a:rPr>
              <a:t>Personas con 1:  2, 2- 5,9 %</a:t>
            </a:r>
          </a:p>
          <a:p>
            <a:pPr lvl="1"/>
            <a:r>
              <a:rPr lang="es-CO" sz="1600" dirty="0">
                <a:solidFill>
                  <a:srgbClr val="000000"/>
                </a:solidFill>
              </a:rPr>
              <a:t>Personas con </a:t>
            </a:r>
            <a:r>
              <a:rPr lang="es-CO" sz="1600" dirty="0" smtClean="0">
                <a:solidFill>
                  <a:srgbClr val="000000"/>
                </a:solidFill>
              </a:rPr>
              <a:t>2:  10 %</a:t>
            </a:r>
            <a:endParaRPr lang="es-CO" sz="1600" dirty="0">
              <a:solidFill>
                <a:srgbClr val="000000"/>
              </a:solidFill>
            </a:endParaRPr>
          </a:p>
          <a:p>
            <a:pPr lvl="1"/>
            <a:r>
              <a:rPr lang="es-CO" sz="1600" dirty="0">
                <a:solidFill>
                  <a:srgbClr val="000000"/>
                </a:solidFill>
              </a:rPr>
              <a:t>Personas con </a:t>
            </a:r>
            <a:r>
              <a:rPr lang="es-CO" sz="1600" dirty="0" smtClean="0">
                <a:solidFill>
                  <a:srgbClr val="000000"/>
                </a:solidFill>
              </a:rPr>
              <a:t>3:  17 %</a:t>
            </a:r>
          </a:p>
          <a:p>
            <a:pPr lvl="1"/>
            <a:r>
              <a:rPr lang="es-CO" sz="1600" dirty="0">
                <a:solidFill>
                  <a:srgbClr val="000000"/>
                </a:solidFill>
              </a:rPr>
              <a:t>Personas con por lo menos 1 que limita las actividades: </a:t>
            </a:r>
            <a:r>
              <a:rPr lang="es-CO" sz="1600" dirty="0" smtClean="0">
                <a:solidFill>
                  <a:srgbClr val="000000"/>
                </a:solidFill>
              </a:rPr>
              <a:t>8, 2% - 21 %</a:t>
            </a:r>
            <a:endParaRPr lang="es-CO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56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0948" y="476672"/>
            <a:ext cx="9144000" cy="792088"/>
          </a:xfrm>
        </p:spPr>
        <p:txBody>
          <a:bodyPr/>
          <a:lstStyle/>
          <a:p>
            <a:r>
              <a:rPr lang="es-ES" sz="2400" dirty="0" smtClean="0"/>
              <a:t>Población </a:t>
            </a:r>
            <a:r>
              <a:rPr lang="es-ES" sz="2400" dirty="0"/>
              <a:t>adulta </a:t>
            </a:r>
            <a:r>
              <a:rPr lang="es-ES" sz="2400" dirty="0" smtClean="0"/>
              <a:t>:</a:t>
            </a:r>
            <a:br>
              <a:rPr lang="es-ES" sz="2400" dirty="0" smtClean="0"/>
            </a:br>
            <a:r>
              <a:rPr lang="es-CO" sz="2800" dirty="0" smtClean="0"/>
              <a:t>Prevalencia de vida</a:t>
            </a:r>
            <a:endParaRPr lang="es-CO" sz="2800" dirty="0"/>
          </a:p>
        </p:txBody>
      </p:sp>
      <p:graphicFrame>
        <p:nvGraphicFramePr>
          <p:cNvPr id="9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5578341"/>
              </p:ext>
            </p:extLst>
          </p:nvPr>
        </p:nvGraphicFramePr>
        <p:xfrm>
          <a:off x="251520" y="1344171"/>
          <a:ext cx="8569812" cy="4245069"/>
        </p:xfrm>
        <a:graphic>
          <a:graphicData uri="http://schemas.openxmlformats.org/drawingml/2006/table">
            <a:tbl>
              <a:tblPr/>
              <a:tblGrid>
                <a:gridCol w="5150871"/>
                <a:gridCol w="866602"/>
                <a:gridCol w="130094"/>
                <a:gridCol w="987289"/>
                <a:gridCol w="316392"/>
                <a:gridCol w="802172"/>
                <a:gridCol w="316392"/>
              </a:tblGrid>
              <a:tr h="26014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es-CO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s-CO" sz="18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10784" marR="10784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89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Hombre</a:t>
                      </a:r>
                    </a:p>
                  </a:txBody>
                  <a:tcPr marL="10784" marR="10784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8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Mujer</a:t>
                      </a:r>
                    </a:p>
                  </a:txBody>
                  <a:tcPr marL="10784" marR="10784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8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10784" marR="10784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8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8837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Depresión Mayor</a:t>
                      </a:r>
                    </a:p>
                  </a:txBody>
                  <a:tcPr marL="10784" marR="10784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3,2</a:t>
                      </a:r>
                    </a:p>
                  </a:txBody>
                  <a:tcPr marL="11139" marR="11139" marT="98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139" marR="11139" marT="98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5,4</a:t>
                      </a:r>
                    </a:p>
                  </a:txBody>
                  <a:tcPr marL="11139" marR="11139" marT="98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139" marR="11139" marT="98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4,3</a:t>
                      </a:r>
                    </a:p>
                  </a:txBody>
                  <a:tcPr marL="11139" marR="11139" marT="98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139" marR="11139" marT="98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837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Depresión Menor</a:t>
                      </a:r>
                    </a:p>
                  </a:txBody>
                  <a:tcPr marL="10784" marR="1078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1,1</a:t>
                      </a:r>
                    </a:p>
                  </a:txBody>
                  <a:tcPr marL="11139" marR="11139" marT="98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*</a:t>
                      </a:r>
                    </a:p>
                  </a:txBody>
                  <a:tcPr marL="11139" marR="11139" marT="98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1139" marR="11139" marT="98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*</a:t>
                      </a:r>
                    </a:p>
                  </a:txBody>
                  <a:tcPr marL="11139" marR="11139" marT="98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1139" marR="11139" marT="98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139" marR="11139" marT="9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37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Distimia</a:t>
                      </a:r>
                    </a:p>
                  </a:txBody>
                  <a:tcPr marL="10784" marR="1078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0,4</a:t>
                      </a:r>
                    </a:p>
                  </a:txBody>
                  <a:tcPr marL="11139" marR="11139" marT="98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*</a:t>
                      </a:r>
                    </a:p>
                  </a:txBody>
                  <a:tcPr marL="11139" marR="11139" marT="98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0,5</a:t>
                      </a:r>
                    </a:p>
                  </a:txBody>
                  <a:tcPr marL="11139" marR="11139" marT="98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*</a:t>
                      </a:r>
                    </a:p>
                  </a:txBody>
                  <a:tcPr marL="11139" marR="11139" marT="98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0,5</a:t>
                      </a:r>
                    </a:p>
                  </a:txBody>
                  <a:tcPr marL="11139" marR="11139" marT="98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*</a:t>
                      </a:r>
                    </a:p>
                  </a:txBody>
                  <a:tcPr marL="11139" marR="11139" marT="98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43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Cualquier trastorno depresivo</a:t>
                      </a:r>
                    </a:p>
                  </a:txBody>
                  <a:tcPr marL="10784" marR="1078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/>
                        </a:rPr>
                        <a:t>4,4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139" marR="11139" marT="98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1139" marR="11139" marT="9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/>
                        </a:rPr>
                        <a:t>6,4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139" marR="11139" marT="98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1139" marR="11139" marT="9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/>
                        </a:rPr>
                        <a:t>5,4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139" marR="11139" marT="98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1139" marR="11139" marT="9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8837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Trastorno Bipolar I</a:t>
                      </a:r>
                    </a:p>
                  </a:txBody>
                  <a:tcPr marL="10784" marR="1078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1,9</a:t>
                      </a:r>
                    </a:p>
                  </a:txBody>
                  <a:tcPr marL="11139" marR="11139" marT="98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*</a:t>
                      </a:r>
                    </a:p>
                  </a:txBody>
                  <a:tcPr marL="11139" marR="11139" marT="98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0,6</a:t>
                      </a:r>
                    </a:p>
                  </a:txBody>
                  <a:tcPr marL="11139" marR="11139" marT="98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139" marR="11139" marT="9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1,3</a:t>
                      </a:r>
                    </a:p>
                  </a:txBody>
                  <a:tcPr marL="11139" marR="11139" marT="98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139" marR="11139" marT="9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97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Trastorno Bipolar II y otros bipolares no </a:t>
                      </a:r>
                      <a:r>
                        <a:rPr lang="es-CO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clasif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784" marR="1078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0,3</a:t>
                      </a:r>
                    </a:p>
                  </a:txBody>
                  <a:tcPr marL="11139" marR="11139" marT="98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*</a:t>
                      </a:r>
                    </a:p>
                  </a:txBody>
                  <a:tcPr marL="11139" marR="11139" marT="98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0,1</a:t>
                      </a:r>
                    </a:p>
                  </a:txBody>
                  <a:tcPr marL="11139" marR="11139" marT="98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*</a:t>
                      </a:r>
                    </a:p>
                  </a:txBody>
                  <a:tcPr marL="11139" marR="11139" marT="98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0,2</a:t>
                      </a:r>
                    </a:p>
                  </a:txBody>
                  <a:tcPr marL="11139" marR="11139" marT="98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*</a:t>
                      </a:r>
                    </a:p>
                  </a:txBody>
                  <a:tcPr marL="11139" marR="11139" marT="98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43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Cualquier trastorno afectivo</a:t>
                      </a:r>
                    </a:p>
                  </a:txBody>
                  <a:tcPr marL="10784" marR="1078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/>
                        </a:rPr>
                        <a:t>6,3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139" marR="11139" marT="98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1139" marR="11139" marT="9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/>
                        </a:rPr>
                        <a:t>7,1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139" marR="11139" marT="98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1139" marR="11139" marT="9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/>
                        </a:rPr>
                        <a:t>6,7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139" marR="11139" marT="98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1139" marR="11139" marT="9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8837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Fobia Social</a:t>
                      </a:r>
                    </a:p>
                  </a:txBody>
                  <a:tcPr marL="10784" marR="1078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2,3</a:t>
                      </a:r>
                    </a:p>
                  </a:txBody>
                  <a:tcPr marL="11139" marR="11139" marT="98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139" marR="11139" marT="9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3,1</a:t>
                      </a:r>
                    </a:p>
                  </a:txBody>
                  <a:tcPr marL="11139" marR="11139" marT="98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139" marR="11139" marT="9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2,7</a:t>
                      </a:r>
                    </a:p>
                  </a:txBody>
                  <a:tcPr marL="11139" marR="11139" marT="98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139" marR="11139" marT="9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37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Trastorno de pánico</a:t>
                      </a:r>
                    </a:p>
                  </a:txBody>
                  <a:tcPr marL="10784" marR="1078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0,1</a:t>
                      </a:r>
                    </a:p>
                  </a:txBody>
                  <a:tcPr marL="11139" marR="11139" marT="98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*</a:t>
                      </a:r>
                    </a:p>
                  </a:txBody>
                  <a:tcPr marL="11139" marR="11139" marT="98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0,3</a:t>
                      </a:r>
                    </a:p>
                  </a:txBody>
                  <a:tcPr marL="11139" marR="11139" marT="98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*</a:t>
                      </a:r>
                    </a:p>
                  </a:txBody>
                  <a:tcPr marL="11139" marR="11139" marT="98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0,2</a:t>
                      </a:r>
                    </a:p>
                  </a:txBody>
                  <a:tcPr marL="11139" marR="11139" marT="98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*</a:t>
                      </a:r>
                    </a:p>
                  </a:txBody>
                  <a:tcPr marL="11139" marR="11139" marT="98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97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Trastorno de ansiedad generalizada</a:t>
                      </a:r>
                    </a:p>
                  </a:txBody>
                  <a:tcPr marL="10784" marR="1078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0,7</a:t>
                      </a:r>
                    </a:p>
                  </a:txBody>
                  <a:tcPr marL="11139" marR="11139" marT="98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*</a:t>
                      </a:r>
                    </a:p>
                  </a:txBody>
                  <a:tcPr marL="11139" marR="11139" marT="98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1,9</a:t>
                      </a:r>
                    </a:p>
                  </a:txBody>
                  <a:tcPr marL="11139" marR="11139" marT="98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139" marR="11139" marT="9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1,3</a:t>
                      </a:r>
                    </a:p>
                  </a:txBody>
                  <a:tcPr marL="11139" marR="11139" marT="98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139" marR="11139" marT="9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97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Cualquier trastorno de ansiedad</a:t>
                      </a:r>
                    </a:p>
                  </a:txBody>
                  <a:tcPr marL="10784" marR="1078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2,9</a:t>
                      </a:r>
                    </a:p>
                  </a:txBody>
                  <a:tcPr marL="11139" marR="11139" marT="98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1139" marR="11139" marT="98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4,9</a:t>
                      </a:r>
                    </a:p>
                  </a:txBody>
                  <a:tcPr marL="11139" marR="11139" marT="98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1139" marR="11139" marT="98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3,9</a:t>
                      </a:r>
                    </a:p>
                  </a:txBody>
                  <a:tcPr marL="11139" marR="11139" marT="98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1139" marR="11139" marT="98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6043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Cualquier trastorno mental</a:t>
                      </a:r>
                    </a:p>
                  </a:txBody>
                  <a:tcPr marL="10784" marR="1078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8,2</a:t>
                      </a:r>
                    </a:p>
                  </a:txBody>
                  <a:tcPr marL="11139" marR="11139" marT="98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1139" marR="11139" marT="9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10,1</a:t>
                      </a:r>
                    </a:p>
                  </a:txBody>
                  <a:tcPr marL="11139" marR="11139" marT="98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1139" marR="11139" marT="9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9,1</a:t>
                      </a:r>
                    </a:p>
                  </a:txBody>
                  <a:tcPr marL="11139" marR="11139" marT="98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1139" marR="11139" marT="98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571073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* CVE &gt;20</a:t>
            </a:r>
            <a:endParaRPr lang="es-CO" dirty="0"/>
          </a:p>
        </p:txBody>
      </p:sp>
      <p:sp>
        <p:nvSpPr>
          <p:cNvPr id="6" name="5 Rectángulo redondeado"/>
          <p:cNvSpPr/>
          <p:nvPr/>
        </p:nvSpPr>
        <p:spPr>
          <a:xfrm>
            <a:off x="251520" y="1628800"/>
            <a:ext cx="8424936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Rectángulo redondeado"/>
          <p:cNvSpPr/>
          <p:nvPr/>
        </p:nvSpPr>
        <p:spPr>
          <a:xfrm>
            <a:off x="251520" y="3861048"/>
            <a:ext cx="8424936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7380312" y="5445224"/>
            <a:ext cx="43204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42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0948" y="476672"/>
            <a:ext cx="9144000" cy="792088"/>
          </a:xfrm>
        </p:spPr>
        <p:txBody>
          <a:bodyPr/>
          <a:lstStyle/>
          <a:p>
            <a:r>
              <a:rPr lang="es-ES" sz="2400" dirty="0"/>
              <a:t>Población adulta :</a:t>
            </a:r>
            <a:br>
              <a:rPr lang="es-ES" sz="2400" dirty="0"/>
            </a:br>
            <a:r>
              <a:rPr lang="es-CO" sz="2800" dirty="0" smtClean="0"/>
              <a:t>Prevalencia de los últimos 12 meses</a:t>
            </a:r>
            <a:endParaRPr lang="es-CO" sz="2800" dirty="0"/>
          </a:p>
        </p:txBody>
      </p:sp>
      <p:graphicFrame>
        <p:nvGraphicFramePr>
          <p:cNvPr id="9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87437"/>
              </p:ext>
            </p:extLst>
          </p:nvPr>
        </p:nvGraphicFramePr>
        <p:xfrm>
          <a:off x="250825" y="1370722"/>
          <a:ext cx="8569207" cy="4218518"/>
        </p:xfrm>
        <a:graphic>
          <a:graphicData uri="http://schemas.openxmlformats.org/drawingml/2006/table">
            <a:tbl>
              <a:tblPr/>
              <a:tblGrid>
                <a:gridCol w="5161448"/>
                <a:gridCol w="914007"/>
                <a:gridCol w="275678"/>
                <a:gridCol w="914007"/>
                <a:gridCol w="275678"/>
                <a:gridCol w="752711"/>
                <a:gridCol w="275678"/>
              </a:tblGrid>
              <a:tr h="42188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es-CO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s-CO" sz="18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89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Hombre</a:t>
                      </a: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8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Mujer</a:t>
                      </a: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8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8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9891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Depresión Mayor</a:t>
                      </a: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/>
                        </a:rPr>
                        <a:t>0,9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/>
                        </a:rPr>
                        <a:t>2,3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/>
                        </a:rPr>
                        <a:t>1,6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891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Depresión Menor</a:t>
                      </a: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/>
                        </a:rPr>
                        <a:t>0,2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/>
                        </a:rPr>
                        <a:t>*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/>
                        </a:rPr>
                        <a:t>0,4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/>
                        </a:rPr>
                        <a:t>*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/>
                        </a:rPr>
                        <a:t>0,3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/>
                        </a:rPr>
                        <a:t>*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91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Distimia</a:t>
                      </a: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/>
                        </a:rPr>
                        <a:t>0,3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/>
                        </a:rPr>
                        <a:t>*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/>
                        </a:rPr>
                        <a:t>0,4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/>
                        </a:rPr>
                        <a:t>*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/>
                        </a:rPr>
                        <a:t>0,4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/>
                        </a:rPr>
                        <a:t>*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93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Cualquier trastorno depresivo</a:t>
                      </a: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/>
                        </a:rPr>
                        <a:t>1,2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/>
                        </a:rPr>
                        <a:t>*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/>
                        </a:rPr>
                        <a:t>2,7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/>
                        </a:rPr>
                        <a:t> 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/>
                        </a:rPr>
                        <a:t>1,9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/>
                        </a:rPr>
                        <a:t> 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9891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Trastorno Bipolar I</a:t>
                      </a: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/>
                        </a:rPr>
                        <a:t>0,6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/>
                        </a:rPr>
                        <a:t>*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/>
                        </a:rPr>
                        <a:t>0,3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/>
                        </a:rPr>
                        <a:t>*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/>
                        </a:rPr>
                        <a:t>0,4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/>
                        </a:rPr>
                        <a:t>*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88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Trastorno Bipolar II y otros bipolares no </a:t>
                      </a:r>
                      <a:r>
                        <a:rPr lang="es-CO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clasif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/>
                        </a:rPr>
                        <a:t>0,1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/>
                        </a:rPr>
                        <a:t>*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/>
                        </a:rPr>
                        <a:t>0,1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/>
                        </a:rPr>
                        <a:t>*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/>
                        </a:rPr>
                        <a:t>0,1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/>
                        </a:rPr>
                        <a:t>*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93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Cualquier trastorno afectivo</a:t>
                      </a: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/>
                        </a:rPr>
                        <a:t>1,9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/>
                        </a:rPr>
                        <a:t> 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/>
                        </a:rPr>
                        <a:t>3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/>
                        </a:rPr>
                        <a:t> 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/>
                        </a:rPr>
                        <a:t>2,4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/>
                        </a:rPr>
                        <a:t> 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9891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Fobia Social</a:t>
                      </a: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1,4</a:t>
                      </a: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1,8</a:t>
                      </a: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1,6</a:t>
                      </a: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91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Trastorno de pánico</a:t>
                      </a: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/>
                        </a:rPr>
                        <a:t>0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/>
                        </a:rPr>
                        <a:t>*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/>
                        </a:rPr>
                        <a:t>0,2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/>
                        </a:rPr>
                        <a:t>*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/>
                        </a:rPr>
                        <a:t>0,1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/>
                        </a:rPr>
                        <a:t>*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73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Trastorno de ansiedad generalizada</a:t>
                      </a: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0,2</a:t>
                      </a: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*</a:t>
                      </a: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0,7</a:t>
                      </a: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*</a:t>
                      </a: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0,5</a:t>
                      </a: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91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Cualquier trastorno de ansiedad</a:t>
                      </a: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/>
                        </a:rPr>
                        <a:t>1,6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/>
                        </a:rPr>
                        <a:t> 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/>
                        </a:rPr>
                        <a:t>2,5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/>
                        </a:rPr>
                        <a:t> 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/>
                        </a:rPr>
                        <a:t>2,1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/>
                        </a:rPr>
                        <a:t> 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9891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Cualquier trastorno mental</a:t>
                      </a: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3,2</a:t>
                      </a: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4,8</a:t>
                      </a: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0491" marR="10491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1520" y="560663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* CVE &gt;20</a:t>
            </a:r>
            <a:endParaRPr lang="es-CO" dirty="0"/>
          </a:p>
        </p:txBody>
      </p:sp>
      <p:sp>
        <p:nvSpPr>
          <p:cNvPr id="6" name="5 Rectángulo redondeado"/>
          <p:cNvSpPr/>
          <p:nvPr/>
        </p:nvSpPr>
        <p:spPr>
          <a:xfrm>
            <a:off x="251520" y="1772816"/>
            <a:ext cx="8424936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Rectángulo redondeado"/>
          <p:cNvSpPr/>
          <p:nvPr/>
        </p:nvSpPr>
        <p:spPr>
          <a:xfrm>
            <a:off x="251520" y="4005064"/>
            <a:ext cx="8424936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7524328" y="5445224"/>
            <a:ext cx="36004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12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11760" y="5121880"/>
            <a:ext cx="1798320" cy="467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 smtClean="0"/>
              <a:t>Región</a:t>
            </a:r>
            <a:endParaRPr lang="es-CO" sz="2000" b="1" dirty="0"/>
          </a:p>
        </p:txBody>
      </p:sp>
      <p:sp>
        <p:nvSpPr>
          <p:cNvPr id="19" name="Rectangle 18"/>
          <p:cNvSpPr/>
          <p:nvPr/>
        </p:nvSpPr>
        <p:spPr>
          <a:xfrm>
            <a:off x="7212528" y="5049872"/>
            <a:ext cx="1391920" cy="467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 smtClean="0"/>
              <a:t>Pobreza</a:t>
            </a:r>
            <a:endParaRPr lang="es-CO" sz="2000" b="1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9595080"/>
              </p:ext>
            </p:extLst>
          </p:nvPr>
        </p:nvGraphicFramePr>
        <p:xfrm>
          <a:off x="251520" y="1354852"/>
          <a:ext cx="8892480" cy="3586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2692549"/>
            <a:ext cx="496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/>
              <a:t>%</a:t>
            </a:r>
            <a:endParaRPr lang="es-CO" sz="1600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715760" y="4368800"/>
            <a:ext cx="10160" cy="433928"/>
          </a:xfrm>
          <a:prstGeom prst="line">
            <a:avLst/>
          </a:prstGeom>
          <a:ln w="3175" cmpd="sng">
            <a:solidFill>
              <a:srgbClr val="D9D9D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239257" y="1354852"/>
            <a:ext cx="0" cy="3013948"/>
          </a:xfrm>
          <a:prstGeom prst="line">
            <a:avLst/>
          </a:prstGeom>
          <a:ln w="3175" cmpd="sng">
            <a:solidFill>
              <a:srgbClr val="D9D9D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/>
              <a:t>Población adulta :</a:t>
            </a:r>
            <a:br>
              <a:rPr lang="es-ES" sz="2400" dirty="0"/>
            </a:br>
            <a:r>
              <a:rPr lang="es-CO" sz="2400" dirty="0" smtClean="0"/>
              <a:t>Prevalencia </a:t>
            </a:r>
            <a:r>
              <a:rPr lang="es-CO" sz="2400" dirty="0"/>
              <a:t>de cualquier trastorno por región y pobreza</a:t>
            </a:r>
          </a:p>
        </p:txBody>
      </p:sp>
    </p:spTree>
    <p:extLst>
      <p:ext uri="{BB962C8B-B14F-4D97-AF65-F5344CB8AC3E}">
        <p14:creationId xmlns:p14="http://schemas.microsoft.com/office/powerpoint/2010/main" val="14183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680451" y="5756831"/>
            <a:ext cx="1006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* CV &gt;20</a:t>
            </a:r>
            <a:endParaRPr lang="es-CO" dirty="0"/>
          </a:p>
        </p:txBody>
      </p:sp>
      <p:graphicFrame>
        <p:nvGraphicFramePr>
          <p:cNvPr id="15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744663"/>
              </p:ext>
            </p:extLst>
          </p:nvPr>
        </p:nvGraphicFramePr>
        <p:xfrm>
          <a:off x="241175" y="1570282"/>
          <a:ext cx="8507289" cy="3314998"/>
        </p:xfrm>
        <a:graphic>
          <a:graphicData uri="http://schemas.openxmlformats.org/drawingml/2006/table">
            <a:tbl>
              <a:tblPr/>
              <a:tblGrid>
                <a:gridCol w="4860884"/>
                <a:gridCol w="1193369"/>
                <a:gridCol w="1193369"/>
                <a:gridCol w="1259667"/>
              </a:tblGrid>
              <a:tr h="559709">
                <a:tc>
                  <a:txBody>
                    <a:bodyPr/>
                    <a:lstStyle/>
                    <a:p>
                      <a:pPr algn="r" fontAlgn="ctr"/>
                      <a:r>
                        <a:rPr lang="es-CO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CO" sz="18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es-CO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A9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Hombres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A9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Mujeres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A9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A9C8"/>
                    </a:solidFill>
                  </a:tcPr>
                </a:tc>
              </a:tr>
              <a:tr h="434913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Ideación suicida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 suicida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5440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Intento de suicidio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544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Adultos que han planeado suicidarse (de los que han pensado)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544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Adultos que han intentado suicidarse (de los que han planeado)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/>
              <a:t>Población adulta :</a:t>
            </a:r>
            <a:br>
              <a:rPr lang="es-ES" sz="2800" dirty="0"/>
            </a:br>
            <a:r>
              <a:rPr lang="es-CO" sz="2800" dirty="0" smtClean="0"/>
              <a:t>Prevalencia de conductas suicidas</a:t>
            </a:r>
            <a:endParaRPr lang="es-CO" sz="2800" dirty="0"/>
          </a:p>
        </p:txBody>
      </p:sp>
      <p:sp>
        <p:nvSpPr>
          <p:cNvPr id="7" name="TextBox 14"/>
          <p:cNvSpPr txBox="1"/>
          <p:nvPr/>
        </p:nvSpPr>
        <p:spPr>
          <a:xfrm>
            <a:off x="251520" y="560663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* CVE &gt;20</a:t>
            </a:r>
            <a:endParaRPr lang="es-CO" dirty="0"/>
          </a:p>
        </p:txBody>
      </p:sp>
      <p:sp>
        <p:nvSpPr>
          <p:cNvPr id="8" name="7 Rectángulo redondeado"/>
          <p:cNvSpPr/>
          <p:nvPr/>
        </p:nvSpPr>
        <p:spPr>
          <a:xfrm>
            <a:off x="251520" y="3212976"/>
            <a:ext cx="8424936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74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348879"/>
            <a:ext cx="1979712" cy="1980219"/>
          </a:xfrm>
        </p:spPr>
        <p:txBody>
          <a:bodyPr/>
          <a:lstStyle/>
          <a:p>
            <a:r>
              <a:rPr lang="es-CO" dirty="0"/>
              <a:t>Prevalencia </a:t>
            </a:r>
            <a:r>
              <a:rPr lang="es-CO" dirty="0" smtClean="0"/>
              <a:t>conductas suicidas</a:t>
            </a:r>
            <a:br>
              <a:rPr lang="es-CO" dirty="0" smtClean="0"/>
            </a:br>
            <a:r>
              <a:rPr lang="es-CO" dirty="0" smtClean="0"/>
              <a:t>Adultos)</a:t>
            </a:r>
            <a:endParaRPr lang="es-CO" dirty="0"/>
          </a:p>
        </p:txBody>
      </p:sp>
      <p:sp>
        <p:nvSpPr>
          <p:cNvPr id="7" name="Rectángulo 11"/>
          <p:cNvSpPr>
            <a:spLocks noGrp="1"/>
          </p:cNvSpPr>
          <p:nvPr>
            <p:ph idx="1"/>
          </p:nvPr>
        </p:nvSpPr>
        <p:spPr>
          <a:xfrm>
            <a:off x="2411760" y="548681"/>
            <a:ext cx="6275040" cy="20882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2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s-ES" sz="2400" dirty="0" smtClean="0">
                <a:solidFill>
                  <a:schemeClr val="tx1"/>
                </a:solidFill>
                <a:latin typeface="Futura"/>
                <a:cs typeface="Futura"/>
              </a:rPr>
              <a:t>Región</a:t>
            </a:r>
          </a:p>
          <a:p>
            <a:r>
              <a:rPr lang="es-ES" sz="24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Ideación:</a:t>
            </a:r>
          </a:p>
          <a:p>
            <a:pPr marL="285750" indent="-285750">
              <a:buFontTx/>
              <a:buChar char="-"/>
            </a:pPr>
            <a:r>
              <a:rPr lang="es-ES" sz="24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Atlántica 3,8 % </a:t>
            </a:r>
          </a:p>
          <a:p>
            <a:pPr marL="285750" indent="-285750">
              <a:buFontTx/>
              <a:buChar char="-"/>
            </a:pPr>
            <a:r>
              <a:rPr lang="es-ES" sz="24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Bogotá 10,3%   </a:t>
            </a:r>
          </a:p>
          <a:p>
            <a:endParaRPr lang="es-ES" sz="2400" dirty="0" smtClean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endParaRPr lang="es-ES" sz="2400" dirty="0" smtClean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r>
              <a:rPr lang="es-ES" sz="24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Intento </a:t>
            </a:r>
            <a:endParaRPr lang="es-ES" sz="2400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marL="0" indent="0">
              <a:buNone/>
            </a:pPr>
            <a:r>
              <a:rPr lang="es-ES" sz="24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- </a:t>
            </a:r>
            <a:r>
              <a:rPr lang="es-ES" sz="24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Atlántica </a:t>
            </a:r>
            <a:r>
              <a:rPr lang="es-ES" sz="24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1,6 </a:t>
            </a:r>
            <a:r>
              <a:rPr lang="es-ES" sz="24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% </a:t>
            </a:r>
            <a:endParaRPr lang="es-ES" sz="2400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marL="285750" indent="-285750">
              <a:buFontTx/>
              <a:buChar char="-"/>
            </a:pPr>
            <a:r>
              <a:rPr lang="es-ES" sz="24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Bogotá </a:t>
            </a:r>
            <a:r>
              <a:rPr lang="es-ES" sz="24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 4,6 %</a:t>
            </a:r>
            <a:endParaRPr lang="es-ES" sz="2400" dirty="0"/>
          </a:p>
          <a:p>
            <a:pPr marL="0" indent="0">
              <a:buNone/>
            </a:pPr>
            <a:endParaRPr lang="es-ES" sz="2400" dirty="0">
              <a:solidFill>
                <a:schemeClr val="tx1"/>
              </a:solidFill>
              <a:latin typeface="Futura"/>
              <a:cs typeface="Futura"/>
            </a:endParaRPr>
          </a:p>
        </p:txBody>
      </p:sp>
      <p:sp>
        <p:nvSpPr>
          <p:cNvPr id="8" name="Rectángulo 11"/>
          <p:cNvSpPr txBox="1">
            <a:spLocks/>
          </p:cNvSpPr>
          <p:nvPr/>
        </p:nvSpPr>
        <p:spPr>
          <a:xfrm>
            <a:off x="2401416" y="3284984"/>
            <a:ext cx="6275040" cy="20882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2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indent="0">
              <a:spcBef>
                <a:spcPct val="20000"/>
              </a:spcBef>
              <a:buClrTx/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  <a:latin typeface="Futura"/>
                <a:cs typeface="Futura"/>
              </a:defRPr>
            </a:lvl1pPr>
            <a:lvl2pPr marL="742950" indent="-285750">
              <a:spcBef>
                <a:spcPct val="20000"/>
              </a:spcBef>
              <a:buClrTx/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ClrTx/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ClrTx/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s-ES" dirty="0"/>
              <a:t>Zona geográfica</a:t>
            </a:r>
          </a:p>
          <a:p>
            <a:r>
              <a:rPr lang="es-ES" dirty="0"/>
              <a:t>Ideación:</a:t>
            </a:r>
          </a:p>
          <a:p>
            <a:r>
              <a:rPr lang="es-CO" dirty="0"/>
              <a:t>-  Urbana 7,0 %  </a:t>
            </a:r>
            <a:endParaRPr lang="es-ES_tradnl" dirty="0"/>
          </a:p>
          <a:p>
            <a:r>
              <a:rPr lang="es-CO" dirty="0"/>
              <a:t>-  Rural     5,0 %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Intento </a:t>
            </a:r>
          </a:p>
          <a:p>
            <a:r>
              <a:rPr lang="es-CO" dirty="0"/>
              <a:t>Urbana 2,6 %</a:t>
            </a:r>
            <a:endParaRPr lang="es-ES_tradnl" dirty="0"/>
          </a:p>
          <a:p>
            <a:r>
              <a:rPr lang="es-CO" dirty="0"/>
              <a:t>Rural     2,4 %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4099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8029164" cy="3731865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395536" y="4756527"/>
            <a:ext cx="20081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dirty="0">
                <a:hlinkClick r:id="rId3" tooltip=" Photo RNW.org"/>
              </a:rPr>
              <a:t>Foto por: </a:t>
            </a:r>
            <a:r>
              <a:rPr lang="es-CO" sz="1400" dirty="0" err="1">
                <a:hlinkClick r:id="rId3" tooltip=" Photo RNW.org"/>
              </a:rPr>
              <a:t>Photo</a:t>
            </a:r>
            <a:r>
              <a:rPr lang="es-CO" sz="1400" dirty="0">
                <a:hlinkClick r:id="rId3" tooltip=" Photo RNW.org"/>
              </a:rPr>
              <a:t> RNW.org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318892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r">
              <a:buFont typeface="Wingdings" panose="05000000000000000000" pitchFamily="2" charset="2"/>
              <a:buChar char="Ø"/>
            </a:pPr>
            <a:r>
              <a:rPr lang="es-ES" sz="3600" dirty="0" smtClean="0"/>
              <a:t>Acceso a servicios de salud mental </a:t>
            </a:r>
            <a:br>
              <a:rPr lang="es-ES" sz="3600" dirty="0" smtClean="0"/>
            </a:br>
            <a:r>
              <a:rPr lang="es-ES" sz="3600" dirty="0" smtClean="0"/>
              <a:t>y medicamentos</a:t>
            </a:r>
            <a:endParaRPr lang="es-CO" sz="36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716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O" sz="2400" dirty="0"/>
              <a:t>Población infantil entre 7 y 11 </a:t>
            </a:r>
            <a:r>
              <a:rPr lang="es-CO" sz="2400" dirty="0" smtClean="0"/>
              <a:t>años</a:t>
            </a:r>
            <a:endParaRPr lang="es-CO" sz="24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0694012"/>
              </p:ext>
            </p:extLst>
          </p:nvPr>
        </p:nvGraphicFramePr>
        <p:xfrm>
          <a:off x="250825" y="1773238"/>
          <a:ext cx="8570016" cy="297280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448967"/>
                <a:gridCol w="4421559"/>
                <a:gridCol w="1699490"/>
              </a:tblGrid>
              <a:tr h="47725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2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Acceso</a:t>
                      </a:r>
                      <a:endParaRPr lang="es-CO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00" marR="102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A9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Total %</a:t>
                      </a:r>
                      <a:endParaRPr lang="es-CO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00" marR="102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A9C8"/>
                    </a:solidFill>
                  </a:tcPr>
                </a:tc>
              </a:tr>
              <a:tr h="20018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 dirty="0">
                          <a:effectLst/>
                        </a:rPr>
                        <a:t>Problemas de salud </a:t>
                      </a:r>
                      <a:r>
                        <a:rPr lang="es-CO" sz="2000" u="none" strike="noStrike" dirty="0" smtClean="0">
                          <a:effectLst/>
                        </a:rPr>
                        <a:t>mental en la vida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200" marR="10200" marT="9525" marB="0" anchor="b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 dirty="0" smtClean="0">
                          <a:effectLst/>
                        </a:rPr>
                        <a:t>  2,8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200" marR="10200" marT="9525" marB="0" anchor="ctr">
                    <a:lnT w="12700" cmpd="sng">
                      <a:noFill/>
                    </a:lnT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 dirty="0" smtClean="0">
                          <a:effectLst/>
                        </a:rPr>
                        <a:t>Problemas </a:t>
                      </a:r>
                      <a:r>
                        <a:rPr lang="es-CO" sz="2000" u="none" strike="noStrike" dirty="0">
                          <a:effectLst/>
                        </a:rPr>
                        <a:t>de salud mental en los últimos 12 meses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200" marR="10200" marT="9525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kern="1200" dirty="0" smtClean="0"/>
                        <a:t>55,4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200" marR="10200" marT="9525" marB="0" anchor="ctr"/>
                </a:tc>
              </a:tr>
              <a:tr h="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 dirty="0">
                          <a:effectLst/>
                        </a:rPr>
                        <a:t>Solicitan atención </a:t>
                      </a:r>
                      <a:r>
                        <a:rPr lang="es-CO" sz="2000" u="none" strike="noStrike" dirty="0" smtClean="0">
                          <a:effectLst/>
                        </a:rPr>
                        <a:t>en </a:t>
                      </a:r>
                      <a:r>
                        <a:rPr lang="es-CO" sz="2000" u="none" strike="noStrike" dirty="0">
                          <a:effectLst/>
                        </a:rPr>
                        <a:t>los últimos 12 meses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200" marR="10200" marT="9525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 dirty="0">
                          <a:effectLst/>
                        </a:rPr>
                        <a:t>48,1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200" marR="10200" marT="9525" marB="0" anchor="ctr"/>
                </a:tc>
              </a:tr>
              <a:tr h="21592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 dirty="0">
                          <a:effectLst/>
                        </a:rPr>
                        <a:t>Recibieron algún tipo de atención en salud mental luego de ser solicitada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200" marR="10200" marT="9525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 dirty="0">
                          <a:effectLst/>
                        </a:rPr>
                        <a:t>92,7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200" marR="10200" marT="9525" marB="0" anchor="ctr"/>
                </a:tc>
              </a:tr>
              <a:tr h="70598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u="none" strike="noStrike" dirty="0">
                          <a:effectLst/>
                        </a:rPr>
                        <a:t>Recurso </a:t>
                      </a:r>
                      <a:r>
                        <a:rPr lang="es-CO" sz="2000" u="none" strike="noStrike" dirty="0" smtClean="0">
                          <a:effectLst/>
                        </a:rPr>
                        <a:t>buscado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200" marR="10200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 dirty="0">
                          <a:effectLst/>
                        </a:rPr>
                        <a:t>Institución de salud 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200" marR="10200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 dirty="0">
                          <a:effectLst/>
                        </a:rPr>
                        <a:t>88,2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200" marR="10200" marT="9525" marB="0" anchor="ctr"/>
                </a:tc>
              </a:tr>
              <a:tr h="237368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u="none" strike="noStrike" dirty="0">
                          <a:effectLst/>
                        </a:rPr>
                        <a:t>Pagador de la </a:t>
                      </a:r>
                      <a:r>
                        <a:rPr lang="es-CO" sz="2000" u="none" strike="noStrike" dirty="0" smtClean="0">
                          <a:effectLst/>
                        </a:rPr>
                        <a:t>atención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200" marR="10200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2000" u="none" strike="noStrike" dirty="0">
                          <a:effectLst/>
                        </a:rPr>
                        <a:t>EPS contributiva o subsidiada u otra entidad de seguridad social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200" marR="10200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 dirty="0">
                          <a:effectLst/>
                        </a:rPr>
                        <a:t>69,4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200" marR="10200" marT="9525" marB="0" anchor="ctr"/>
                </a:tc>
              </a:tr>
            </a:tbl>
          </a:graphicData>
        </a:graphic>
      </p:graphicFrame>
      <p:cxnSp>
        <p:nvCxnSpPr>
          <p:cNvPr id="6" name="5 Conector recto de flecha"/>
          <p:cNvCxnSpPr/>
          <p:nvPr/>
        </p:nvCxnSpPr>
        <p:spPr>
          <a:xfrm>
            <a:off x="7236296" y="2996952"/>
            <a:ext cx="36004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>
            <a:off x="7236296" y="3501008"/>
            <a:ext cx="36004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84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312941" y="-9771"/>
            <a:ext cx="8079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2000" b="1" dirty="0">
              <a:solidFill>
                <a:schemeClr val="bg1"/>
              </a:solidFill>
              <a:latin typeface="Futura"/>
              <a:cs typeface="Futura"/>
            </a:endParaRPr>
          </a:p>
        </p:txBody>
      </p:sp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3877824244"/>
              </p:ext>
            </p:extLst>
          </p:nvPr>
        </p:nvGraphicFramePr>
        <p:xfrm>
          <a:off x="312941" y="2114008"/>
          <a:ext cx="8328540" cy="3504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055053" y="1340768"/>
            <a:ext cx="1975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3893"/>
                </a:solidFill>
                <a:latin typeface="Futura (Light)"/>
                <a:cs typeface="Futura (Light)"/>
              </a:rPr>
              <a:t>Economía</a:t>
            </a:r>
          </a:p>
        </p:txBody>
      </p:sp>
      <p:grpSp>
        <p:nvGrpSpPr>
          <p:cNvPr id="26" name="Agrupar 25"/>
          <p:cNvGrpSpPr/>
          <p:nvPr/>
        </p:nvGrpSpPr>
        <p:grpSpPr>
          <a:xfrm>
            <a:off x="7932533" y="1412776"/>
            <a:ext cx="887939" cy="701232"/>
            <a:chOff x="5259965" y="4476857"/>
            <a:chExt cx="887939" cy="701232"/>
          </a:xfrm>
        </p:grpSpPr>
        <p:sp>
          <p:nvSpPr>
            <p:cNvPr id="22" name="Rectángulo 21"/>
            <p:cNvSpPr/>
            <p:nvPr/>
          </p:nvSpPr>
          <p:spPr>
            <a:xfrm>
              <a:off x="5259965" y="4541002"/>
              <a:ext cx="218096" cy="205243"/>
            </a:xfrm>
            <a:prstGeom prst="rect">
              <a:avLst/>
            </a:prstGeom>
            <a:solidFill>
              <a:srgbClr val="00389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003893"/>
                </a:solidFill>
              </a:endParaRPr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5259965" y="4937127"/>
              <a:ext cx="218096" cy="205243"/>
            </a:xfrm>
            <a:prstGeom prst="rect">
              <a:avLst/>
            </a:prstGeom>
            <a:solidFill>
              <a:srgbClr val="D80F2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5536757" y="4476857"/>
              <a:ext cx="6006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s-ES" sz="1600" dirty="0" smtClean="0"/>
                <a:t>2003</a:t>
              </a:r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5547259" y="4839535"/>
              <a:ext cx="6006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s-ES" sz="1600" dirty="0" smtClean="0"/>
                <a:t>2014</a:t>
              </a:r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>
                <a:cs typeface="Futura"/>
              </a:rPr>
              <a:t>Contexto Nacional 2003 - </a:t>
            </a:r>
            <a:r>
              <a:rPr lang="es-ES" sz="2800" dirty="0" smtClean="0">
                <a:cs typeface="Futura"/>
              </a:rPr>
              <a:t>2014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259627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O" sz="2400" dirty="0" smtClean="0"/>
              <a:t>Adolescentes</a:t>
            </a:r>
            <a:endParaRPr lang="es-CO" sz="24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8038350"/>
              </p:ext>
            </p:extLst>
          </p:nvPr>
        </p:nvGraphicFramePr>
        <p:xfrm>
          <a:off x="250825" y="1773238"/>
          <a:ext cx="8570016" cy="297280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448967"/>
                <a:gridCol w="4421559"/>
                <a:gridCol w="1699490"/>
              </a:tblGrid>
              <a:tr h="47725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2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Acceso</a:t>
                      </a:r>
                      <a:endParaRPr lang="es-CO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00" marR="102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A9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Total %</a:t>
                      </a:r>
                      <a:endParaRPr lang="es-CO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00" marR="102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A9C8"/>
                    </a:solidFill>
                  </a:tcPr>
                </a:tc>
              </a:tr>
              <a:tr h="20018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 dirty="0">
                          <a:effectLst/>
                        </a:rPr>
                        <a:t>Problemas de salud </a:t>
                      </a:r>
                      <a:r>
                        <a:rPr lang="es-CO" sz="2000" u="none" strike="noStrike" dirty="0" smtClean="0">
                          <a:effectLst/>
                        </a:rPr>
                        <a:t>mental en la vida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200" marR="10200" marT="9525" marB="0" anchor="b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 dirty="0" smtClean="0">
                          <a:effectLst/>
                        </a:rPr>
                        <a:t>Problemas </a:t>
                      </a:r>
                      <a:r>
                        <a:rPr lang="es-CO" sz="2000" u="none" strike="noStrike" dirty="0">
                          <a:effectLst/>
                        </a:rPr>
                        <a:t>de salud mental en los últimos 12 meses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200" marR="10200" marT="9525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51,5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 dirty="0">
                          <a:effectLst/>
                        </a:rPr>
                        <a:t>Solicitan atención </a:t>
                      </a:r>
                      <a:r>
                        <a:rPr lang="es-CO" sz="2000" u="none" strike="noStrike" dirty="0" smtClean="0">
                          <a:effectLst/>
                        </a:rPr>
                        <a:t>en </a:t>
                      </a:r>
                      <a:r>
                        <a:rPr lang="es-CO" sz="2000" u="none" strike="noStrike" dirty="0">
                          <a:effectLst/>
                        </a:rPr>
                        <a:t>los últimos 12 meses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200" marR="10200" marT="9525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35,2 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1592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 dirty="0">
                          <a:effectLst/>
                        </a:rPr>
                        <a:t>Recibieron algún tipo de atención en salud mental luego de ser solicitada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200" marR="10200" marT="9525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88,5</a:t>
                      </a:r>
                    </a:p>
                  </a:txBody>
                  <a:tcPr marL="9525" marR="9525" marT="9525" marB="0" anchor="ctr"/>
                </a:tc>
              </a:tr>
              <a:tr h="70598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u="none" strike="noStrike" dirty="0">
                          <a:effectLst/>
                        </a:rPr>
                        <a:t>Recurso </a:t>
                      </a:r>
                      <a:r>
                        <a:rPr lang="es-CO" sz="2000" u="none" strike="noStrike" dirty="0" smtClean="0">
                          <a:effectLst/>
                        </a:rPr>
                        <a:t>buscado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200" marR="10200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 dirty="0">
                          <a:effectLst/>
                        </a:rPr>
                        <a:t>Institución de salud 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200" marR="10200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92,1</a:t>
                      </a:r>
                    </a:p>
                  </a:txBody>
                  <a:tcPr marL="9525" marR="9525" marT="9525" marB="0" anchor="ctr"/>
                </a:tc>
              </a:tr>
              <a:tr h="237368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u="none" strike="noStrike" dirty="0">
                          <a:effectLst/>
                        </a:rPr>
                        <a:t>Pagador de la </a:t>
                      </a:r>
                      <a:r>
                        <a:rPr lang="es-CO" sz="2000" u="none" strike="noStrike" dirty="0" smtClean="0">
                          <a:effectLst/>
                        </a:rPr>
                        <a:t>atención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200" marR="10200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2000" u="none" strike="noStrike" dirty="0">
                          <a:effectLst/>
                        </a:rPr>
                        <a:t>EPS contributiva o subsidiada u otra entidad de seguridad social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200" marR="10200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70,9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cxnSp>
        <p:nvCxnSpPr>
          <p:cNvPr id="5" name="4 Conector recto de flecha"/>
          <p:cNvCxnSpPr/>
          <p:nvPr/>
        </p:nvCxnSpPr>
        <p:spPr>
          <a:xfrm>
            <a:off x="7236296" y="3501008"/>
            <a:ext cx="36004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 de flecha"/>
          <p:cNvCxnSpPr/>
          <p:nvPr/>
        </p:nvCxnSpPr>
        <p:spPr>
          <a:xfrm>
            <a:off x="7236296" y="2996952"/>
            <a:ext cx="36004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10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O" sz="2400" dirty="0" smtClean="0"/>
              <a:t>Adultos de </a:t>
            </a:r>
            <a:r>
              <a:rPr lang="es-CO" sz="2400" dirty="0"/>
              <a:t>18 a </a:t>
            </a:r>
            <a:r>
              <a:rPr lang="es-CO" sz="2400" dirty="0" smtClean="0"/>
              <a:t>44 años</a:t>
            </a:r>
            <a:endParaRPr lang="es-ES" sz="2400" dirty="0">
              <a:solidFill>
                <a:srgbClr val="FFFFFF"/>
              </a:solidFill>
              <a:cs typeface="Futura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8207093"/>
              </p:ext>
            </p:extLst>
          </p:nvPr>
        </p:nvGraphicFramePr>
        <p:xfrm>
          <a:off x="250825" y="1773238"/>
          <a:ext cx="8570016" cy="297280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448967"/>
                <a:gridCol w="4421559"/>
                <a:gridCol w="1699490"/>
              </a:tblGrid>
              <a:tr h="47725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2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Acceso</a:t>
                      </a:r>
                      <a:endParaRPr lang="es-CO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00" marR="102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A9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Total %</a:t>
                      </a:r>
                      <a:endParaRPr lang="es-CO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00" marR="102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A9C8"/>
                    </a:solidFill>
                  </a:tcPr>
                </a:tc>
              </a:tr>
              <a:tr h="20018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 dirty="0">
                          <a:effectLst/>
                        </a:rPr>
                        <a:t>Problemas de salud </a:t>
                      </a:r>
                      <a:r>
                        <a:rPr lang="es-CO" sz="2000" u="none" strike="noStrike" dirty="0" smtClean="0">
                          <a:effectLst/>
                        </a:rPr>
                        <a:t>mental en la vida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200" marR="10200" marT="9525" marB="0" anchor="b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4,5</a:t>
                      </a:r>
                      <a:endParaRPr lang="es-CO" sz="20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 dirty="0" smtClean="0">
                          <a:effectLst/>
                        </a:rPr>
                        <a:t>Problemas </a:t>
                      </a:r>
                      <a:r>
                        <a:rPr lang="es-CO" sz="2000" u="none" strike="noStrike" dirty="0">
                          <a:effectLst/>
                        </a:rPr>
                        <a:t>de salud mental en los últimos 12 meses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200" marR="10200" marT="9525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36,1</a:t>
                      </a:r>
                      <a:endParaRPr lang="es-CO" sz="20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 dirty="0">
                          <a:effectLst/>
                        </a:rPr>
                        <a:t>Solicitan atención </a:t>
                      </a:r>
                      <a:r>
                        <a:rPr lang="es-CO" sz="2000" u="none" strike="noStrike" dirty="0" smtClean="0">
                          <a:effectLst/>
                        </a:rPr>
                        <a:t>en </a:t>
                      </a:r>
                      <a:r>
                        <a:rPr lang="es-CO" sz="2000" u="none" strike="noStrike" dirty="0">
                          <a:effectLst/>
                        </a:rPr>
                        <a:t>los últimos 12 meses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200" marR="10200" marT="9525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65,9</a:t>
                      </a:r>
                      <a:endParaRPr lang="es-CO" sz="20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592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 dirty="0">
                          <a:effectLst/>
                        </a:rPr>
                        <a:t>Recibieron algún tipo de atención en salud mental luego de ser solicitada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200" marR="10200" marT="9525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38,5</a:t>
                      </a:r>
                      <a:endParaRPr lang="es-CO" sz="20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0598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u="none" strike="noStrike" dirty="0">
                          <a:effectLst/>
                        </a:rPr>
                        <a:t>Recurso </a:t>
                      </a:r>
                      <a:r>
                        <a:rPr lang="es-CO" sz="2000" u="none" strike="noStrike" dirty="0" smtClean="0">
                          <a:effectLst/>
                        </a:rPr>
                        <a:t>buscado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200" marR="10200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 dirty="0">
                          <a:effectLst/>
                        </a:rPr>
                        <a:t>Institución de salud 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200" marR="10200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94,0</a:t>
                      </a:r>
                      <a:endParaRPr lang="es-CO" sz="20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7368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u="none" strike="noStrike" dirty="0">
                          <a:effectLst/>
                        </a:rPr>
                        <a:t>Pagador de la </a:t>
                      </a:r>
                      <a:r>
                        <a:rPr lang="es-CO" sz="2000" u="none" strike="noStrike" dirty="0" smtClean="0">
                          <a:effectLst/>
                        </a:rPr>
                        <a:t>atención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200" marR="10200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2000" u="none" strike="noStrike" dirty="0">
                          <a:effectLst/>
                        </a:rPr>
                        <a:t>EPS contributiva o subsidiada u otra entidad de seguridad social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200" marR="1020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66,1</a:t>
                      </a:r>
                      <a:endParaRPr lang="es-CO" sz="20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cxnSp>
        <p:nvCxnSpPr>
          <p:cNvPr id="5" name="4 Conector recto de flecha"/>
          <p:cNvCxnSpPr/>
          <p:nvPr/>
        </p:nvCxnSpPr>
        <p:spPr>
          <a:xfrm>
            <a:off x="7236296" y="3501008"/>
            <a:ext cx="36004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 de flecha"/>
          <p:cNvCxnSpPr/>
          <p:nvPr/>
        </p:nvCxnSpPr>
        <p:spPr>
          <a:xfrm>
            <a:off x="7236296" y="2996952"/>
            <a:ext cx="36004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67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O" sz="2400" dirty="0" smtClean="0"/>
              <a:t>Adultos de 45 años en adelante</a:t>
            </a:r>
            <a:endParaRPr lang="es-ES" sz="2400" dirty="0">
              <a:solidFill>
                <a:srgbClr val="FFFFFF"/>
              </a:solidFill>
              <a:cs typeface="Futura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6140788"/>
              </p:ext>
            </p:extLst>
          </p:nvPr>
        </p:nvGraphicFramePr>
        <p:xfrm>
          <a:off x="250825" y="1773238"/>
          <a:ext cx="8570016" cy="297280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448967"/>
                <a:gridCol w="4421559"/>
                <a:gridCol w="1699490"/>
              </a:tblGrid>
              <a:tr h="47725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2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Acceso</a:t>
                      </a:r>
                      <a:endParaRPr lang="es-CO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00" marR="102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A9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Total %</a:t>
                      </a:r>
                      <a:endParaRPr lang="es-CO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200" marR="102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A9C8"/>
                    </a:solidFill>
                  </a:tcPr>
                </a:tc>
              </a:tr>
              <a:tr h="20018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 dirty="0">
                          <a:effectLst/>
                        </a:rPr>
                        <a:t>Problemas de salud </a:t>
                      </a:r>
                      <a:r>
                        <a:rPr lang="es-CO" sz="2000" u="none" strike="noStrike" dirty="0" smtClean="0">
                          <a:effectLst/>
                        </a:rPr>
                        <a:t>mental en la vida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200" marR="10200" marT="9525" marB="0" anchor="b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4,8</a:t>
                      </a:r>
                      <a:endParaRPr lang="es-CO" sz="2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 dirty="0" smtClean="0">
                          <a:effectLst/>
                        </a:rPr>
                        <a:t>Problemas </a:t>
                      </a:r>
                      <a:r>
                        <a:rPr lang="es-CO" sz="2000" u="none" strike="noStrike" dirty="0">
                          <a:effectLst/>
                        </a:rPr>
                        <a:t>de salud mental en los últimos 12 meses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200" marR="10200" marT="9525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35,6</a:t>
                      </a:r>
                      <a:endParaRPr lang="es-CO" sz="2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 dirty="0">
                          <a:effectLst/>
                        </a:rPr>
                        <a:t>Solicitan atención </a:t>
                      </a:r>
                      <a:r>
                        <a:rPr lang="es-CO" sz="2000" u="none" strike="noStrike" dirty="0" smtClean="0">
                          <a:effectLst/>
                        </a:rPr>
                        <a:t>en </a:t>
                      </a:r>
                      <a:r>
                        <a:rPr lang="es-CO" sz="2000" u="none" strike="noStrike" dirty="0">
                          <a:effectLst/>
                        </a:rPr>
                        <a:t>los últimos 12 meses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200" marR="10200" marT="9525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65,0</a:t>
                      </a:r>
                      <a:endParaRPr lang="es-CO" sz="2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592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 dirty="0">
                          <a:effectLst/>
                        </a:rPr>
                        <a:t>Recibieron algún tipo de atención en salud mental luego de ser solicitada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200" marR="10200" marT="9525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34,3</a:t>
                      </a:r>
                      <a:endParaRPr lang="es-CO" sz="24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0598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u="none" strike="noStrike" dirty="0">
                          <a:effectLst/>
                        </a:rPr>
                        <a:t>Recurso </a:t>
                      </a:r>
                      <a:r>
                        <a:rPr lang="es-CO" sz="2000" u="none" strike="noStrike" dirty="0" smtClean="0">
                          <a:effectLst/>
                        </a:rPr>
                        <a:t>buscado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200" marR="10200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 dirty="0">
                          <a:effectLst/>
                        </a:rPr>
                        <a:t>Institución de salud 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200" marR="10200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88,9</a:t>
                      </a:r>
                      <a:endParaRPr lang="es-CO" sz="2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7368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u="none" strike="noStrike" dirty="0">
                          <a:effectLst/>
                        </a:rPr>
                        <a:t>Pagador de la </a:t>
                      </a:r>
                      <a:r>
                        <a:rPr lang="es-CO" sz="2000" u="none" strike="noStrike" dirty="0" smtClean="0">
                          <a:effectLst/>
                        </a:rPr>
                        <a:t>atención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200" marR="10200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2000" u="none" strike="noStrike" dirty="0">
                          <a:effectLst/>
                        </a:rPr>
                        <a:t>EPS contributiva o subsidiada u otra entidad de seguridad social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10200" marR="1020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95,6</a:t>
                      </a:r>
                      <a:endParaRPr lang="es-CO" sz="2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cxnSp>
        <p:nvCxnSpPr>
          <p:cNvPr id="5" name="4 Conector recto de flecha"/>
          <p:cNvCxnSpPr/>
          <p:nvPr/>
        </p:nvCxnSpPr>
        <p:spPr>
          <a:xfrm>
            <a:off x="7236296" y="3501008"/>
            <a:ext cx="36004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 de flecha"/>
          <p:cNvCxnSpPr/>
          <p:nvPr/>
        </p:nvCxnSpPr>
        <p:spPr>
          <a:xfrm>
            <a:off x="7236296" y="2996952"/>
            <a:ext cx="36004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23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12941" y="4660940"/>
            <a:ext cx="8673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400" dirty="0"/>
          </a:p>
        </p:txBody>
      </p:sp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3210498"/>
              </p:ext>
            </p:extLst>
          </p:nvPr>
        </p:nvGraphicFramePr>
        <p:xfrm>
          <a:off x="345041" y="1700808"/>
          <a:ext cx="8363515" cy="3694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4 Conector recto de flecha"/>
          <p:cNvCxnSpPr/>
          <p:nvPr/>
        </p:nvCxnSpPr>
        <p:spPr>
          <a:xfrm>
            <a:off x="3851920" y="2852936"/>
            <a:ext cx="0" cy="7920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2800" dirty="0">
                <a:cs typeface="Futura"/>
              </a:rPr>
              <a:t>Acceso a </a:t>
            </a:r>
            <a:r>
              <a:rPr lang="es-ES" sz="2800" dirty="0" smtClean="0">
                <a:cs typeface="Futura"/>
              </a:rPr>
              <a:t>medicamentos por regiones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327328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2884904"/>
              </p:ext>
            </p:extLst>
          </p:nvPr>
        </p:nvGraphicFramePr>
        <p:xfrm>
          <a:off x="827584" y="1844824"/>
          <a:ext cx="748883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2800" dirty="0">
                <a:solidFill>
                  <a:srgbClr val="FFFFFF"/>
                </a:solidFill>
                <a:ea typeface="Lucida Grande"/>
                <a:cs typeface="Lucida Grande"/>
              </a:rPr>
              <a:t>Acceso a atención en salud mental después de solicitarla </a:t>
            </a:r>
            <a:r>
              <a:rPr lang="es-ES" sz="2800" dirty="0" smtClean="0">
                <a:solidFill>
                  <a:srgbClr val="FFFFFF"/>
                </a:solidFill>
                <a:ea typeface="Lucida Grande"/>
                <a:cs typeface="Lucida Grande"/>
              </a:rPr>
              <a:t> por zona geográfica en adultos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291310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0948" y="188640"/>
            <a:ext cx="9144000" cy="792088"/>
          </a:xfrm>
        </p:spPr>
        <p:txBody>
          <a:bodyPr/>
          <a:lstStyle/>
          <a:p>
            <a:pPr algn="l"/>
            <a:r>
              <a:rPr lang="es-CO" sz="2400" dirty="0" smtClean="0"/>
              <a:t>Reporte de estado de salud en cada dimensión</a:t>
            </a:r>
            <a:endParaRPr lang="es-CO" sz="24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6669987"/>
              </p:ext>
            </p:extLst>
          </p:nvPr>
        </p:nvGraphicFramePr>
        <p:xfrm>
          <a:off x="250825" y="1124744"/>
          <a:ext cx="8568117" cy="4248475"/>
        </p:xfrm>
        <a:graphic>
          <a:graphicData uri="http://schemas.openxmlformats.org/drawingml/2006/table">
            <a:tbl>
              <a:tblPr/>
              <a:tblGrid>
                <a:gridCol w="5977359"/>
                <a:gridCol w="967081"/>
                <a:gridCol w="992154"/>
                <a:gridCol w="631523"/>
              </a:tblGrid>
              <a:tr h="304142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Estado de salud</a:t>
                      </a:r>
                      <a:endParaRPr lang="es-CO" sz="1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A9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Hombres</a:t>
                      </a: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A9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Mujeres</a:t>
                      </a: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A9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A9C8"/>
                    </a:solidFill>
                  </a:tcPr>
                </a:tc>
              </a:tr>
              <a:tr h="304142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Movilidad 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4142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No tengo problemas para caminar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90,8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86,9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88,5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142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Tengo algunos problemas para caminar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12,7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11,1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142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Tengo que estar en cama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142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Cuidado Personal </a:t>
                      </a:r>
                      <a:endParaRPr lang="es-CO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142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No tengo problemas con el cuidado personal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97,7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96,6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142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Tengo algunos problemas para bañarme o vestirme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142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Soy incapaz de bañarme o vestirme 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142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Actividades cotidianas  </a:t>
                      </a:r>
                      <a:endParaRPr lang="es-CO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800" b="0" i="0" u="none" strike="noStrike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142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No tengo problemas para realizar mis actividades cotidianas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94,3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91,5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92,6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8771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</a:t>
                      </a:r>
                      <a:r>
                        <a:rPr lang="es-ES_trad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Tengo </a:t>
                      </a:r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algunos problemas para realizar mis actividades </a:t>
                      </a:r>
                      <a:r>
                        <a:rPr lang="es-ES_tradnl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cotid</a:t>
                      </a:r>
                      <a:r>
                        <a:rPr lang="es-ES_trad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5,2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8,1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6,9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142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Soy incapaz de realizar mis actividades cotidianas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2 Rectángulo redondeado"/>
          <p:cNvSpPr/>
          <p:nvPr/>
        </p:nvSpPr>
        <p:spPr>
          <a:xfrm>
            <a:off x="395536" y="1988840"/>
            <a:ext cx="8424936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Rectángulo redondeado"/>
          <p:cNvSpPr/>
          <p:nvPr/>
        </p:nvSpPr>
        <p:spPr>
          <a:xfrm>
            <a:off x="395536" y="3212976"/>
            <a:ext cx="8424936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Rectángulo redondeado"/>
          <p:cNvSpPr/>
          <p:nvPr/>
        </p:nvSpPr>
        <p:spPr>
          <a:xfrm>
            <a:off x="395536" y="4509120"/>
            <a:ext cx="8424936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950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0948" y="188640"/>
            <a:ext cx="9144000" cy="792088"/>
          </a:xfrm>
        </p:spPr>
        <p:txBody>
          <a:bodyPr/>
          <a:lstStyle/>
          <a:p>
            <a:pPr algn="l"/>
            <a:r>
              <a:rPr lang="es-CO" sz="2400" dirty="0" smtClean="0"/>
              <a:t>Reporte de estado de salud en cada dimensión</a:t>
            </a:r>
            <a:endParaRPr lang="es-CO" sz="24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1376880"/>
              </p:ext>
            </p:extLst>
          </p:nvPr>
        </p:nvGraphicFramePr>
        <p:xfrm>
          <a:off x="250825" y="1268760"/>
          <a:ext cx="8568117" cy="3672410"/>
        </p:xfrm>
        <a:graphic>
          <a:graphicData uri="http://schemas.openxmlformats.org/drawingml/2006/table">
            <a:tbl>
              <a:tblPr/>
              <a:tblGrid>
                <a:gridCol w="5833343"/>
                <a:gridCol w="1111097"/>
                <a:gridCol w="992154"/>
                <a:gridCol w="631523"/>
              </a:tblGrid>
              <a:tr h="726162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Estado de salud</a:t>
                      </a:r>
                      <a:endParaRPr lang="es-CO" sz="2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A9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Hombres</a:t>
                      </a: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A9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Mujeres</a:t>
                      </a: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A9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A9C8"/>
                    </a:solidFill>
                  </a:tcPr>
                </a:tc>
              </a:tr>
              <a:tr h="368281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Dolor  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2000" b="0" i="0" u="none" strike="noStrike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2000" b="0" i="0" u="none" strike="noStrike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20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281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No tengo dolor ni malestar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82,2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73,5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77,1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281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Tengo moderado dolor o malestar 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16,3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21,5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281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Tengo mucho dolor o malestar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281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Depresión o Angustia</a:t>
                      </a:r>
                      <a:endParaRPr lang="es-CO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2000" b="0" i="0" u="none" strike="noStrike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2000" b="0" i="0" u="none" strike="noStrike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2000" b="0" i="0" u="none" strike="noStrike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281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No estoy angustiado(a) ni deprimido(a)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90,7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84,3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86,9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281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Estoy moderadamente angustiado(a) o deprimido(a)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8,5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14,4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12,0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281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Estoy muy angustiado(a) o deprimido(a)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566" marR="10566" marT="88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395536" y="2708920"/>
            <a:ext cx="8424936" cy="4320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Rectángulo redondeado"/>
          <p:cNvSpPr/>
          <p:nvPr/>
        </p:nvSpPr>
        <p:spPr>
          <a:xfrm>
            <a:off x="395536" y="4149080"/>
            <a:ext cx="8424936" cy="4320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167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43546"/>
            <a:ext cx="6660232" cy="499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8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20472" cy="876928"/>
          </a:xfrm>
        </p:spPr>
        <p:txBody>
          <a:bodyPr/>
          <a:lstStyle/>
          <a:p>
            <a:pPr algn="ctr"/>
            <a:r>
              <a:rPr lang="es-CO" sz="2400" b="1" dirty="0" smtClean="0"/>
              <a:t>Prioridades de intervención definidas por ENSM 2015</a:t>
            </a:r>
            <a:endParaRPr lang="es-CO" sz="2400" b="1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2393186"/>
              </p:ext>
            </p:extLst>
          </p:nvPr>
        </p:nvGraphicFramePr>
        <p:xfrm>
          <a:off x="395536" y="0"/>
          <a:ext cx="874846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488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20472" cy="876928"/>
          </a:xfrm>
        </p:spPr>
        <p:txBody>
          <a:bodyPr/>
          <a:lstStyle/>
          <a:p>
            <a:pPr algn="ctr"/>
            <a:r>
              <a:rPr lang="es-CO" sz="2400" b="1" dirty="0" smtClean="0"/>
              <a:t>Prioridades de intervención definidas por ENSM 2015</a:t>
            </a:r>
            <a:endParaRPr lang="es-CO" sz="2400" b="1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0948574"/>
              </p:ext>
            </p:extLst>
          </p:nvPr>
        </p:nvGraphicFramePr>
        <p:xfrm>
          <a:off x="395536" y="0"/>
          <a:ext cx="874846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850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Gráfico 20"/>
          <p:cNvGraphicFramePr/>
          <p:nvPr>
            <p:extLst>
              <p:ext uri="{D42A27DB-BD31-4B8C-83A1-F6EECF244321}">
                <p14:modId xmlns:p14="http://schemas.microsoft.com/office/powerpoint/2010/main" val="621815586"/>
              </p:ext>
            </p:extLst>
          </p:nvPr>
        </p:nvGraphicFramePr>
        <p:xfrm>
          <a:off x="110640" y="2276872"/>
          <a:ext cx="7801259" cy="3293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619937" y="1340768"/>
            <a:ext cx="348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003893"/>
                </a:solidFill>
                <a:latin typeface="Futura (Light)"/>
                <a:cs typeface="Futura (Light)"/>
              </a:rPr>
              <a:t>Conflicto Armado</a:t>
            </a:r>
          </a:p>
        </p:txBody>
      </p:sp>
      <p:grpSp>
        <p:nvGrpSpPr>
          <p:cNvPr id="26" name="Agrupar 25"/>
          <p:cNvGrpSpPr/>
          <p:nvPr/>
        </p:nvGrpSpPr>
        <p:grpSpPr>
          <a:xfrm>
            <a:off x="7884368" y="1412776"/>
            <a:ext cx="887939" cy="701232"/>
            <a:chOff x="5259965" y="4476857"/>
            <a:chExt cx="887939" cy="701232"/>
          </a:xfrm>
        </p:grpSpPr>
        <p:sp>
          <p:nvSpPr>
            <p:cNvPr id="22" name="Rectángulo 21"/>
            <p:cNvSpPr/>
            <p:nvPr/>
          </p:nvSpPr>
          <p:spPr>
            <a:xfrm>
              <a:off x="5259965" y="4541002"/>
              <a:ext cx="218096" cy="205243"/>
            </a:xfrm>
            <a:prstGeom prst="rect">
              <a:avLst/>
            </a:prstGeom>
            <a:solidFill>
              <a:srgbClr val="00389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003893"/>
                </a:solidFill>
              </a:endParaRPr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5259965" y="4937127"/>
              <a:ext cx="218096" cy="205243"/>
            </a:xfrm>
            <a:prstGeom prst="rect">
              <a:avLst/>
            </a:prstGeom>
            <a:solidFill>
              <a:srgbClr val="D80F2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5536757" y="4476857"/>
              <a:ext cx="6006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s-ES" sz="1600" dirty="0" smtClean="0"/>
                <a:t>2003</a:t>
              </a:r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5547259" y="4839535"/>
              <a:ext cx="6006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s-ES" sz="1600" dirty="0" smtClean="0"/>
                <a:t>2014</a:t>
              </a:r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>
                <a:cs typeface="Futura"/>
              </a:rPr>
              <a:t>Contexto Nacional 2003 - 2014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349913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2636912"/>
            <a:ext cx="9144000" cy="1362075"/>
          </a:xfrm>
        </p:spPr>
        <p:txBody>
          <a:bodyPr/>
          <a:lstStyle/>
          <a:p>
            <a:pPr algn="ctr"/>
            <a:r>
              <a:rPr lang="es-CO" dirty="0" smtClean="0"/>
              <a:t>Gracias</a:t>
            </a:r>
            <a:endParaRPr lang="es-CO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047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2709734998"/>
              </p:ext>
            </p:extLst>
          </p:nvPr>
        </p:nvGraphicFramePr>
        <p:xfrm>
          <a:off x="26996" y="1933913"/>
          <a:ext cx="7749719" cy="3833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CuadroTexto 19"/>
          <p:cNvSpPr txBox="1"/>
          <p:nvPr/>
        </p:nvSpPr>
        <p:spPr>
          <a:xfrm>
            <a:off x="312940" y="1309699"/>
            <a:ext cx="4577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 smtClean="0">
                <a:solidFill>
                  <a:srgbClr val="003893"/>
                </a:solidFill>
                <a:latin typeface="Futura (Light)"/>
                <a:cs typeface="Futura (Light)"/>
              </a:rPr>
              <a:t>Delincuencia Organizada</a:t>
            </a:r>
          </a:p>
        </p:txBody>
      </p:sp>
      <p:grpSp>
        <p:nvGrpSpPr>
          <p:cNvPr id="26" name="Agrupar 25"/>
          <p:cNvGrpSpPr/>
          <p:nvPr/>
        </p:nvGrpSpPr>
        <p:grpSpPr>
          <a:xfrm>
            <a:off x="7948931" y="1380642"/>
            <a:ext cx="887939" cy="701232"/>
            <a:chOff x="5259965" y="4476857"/>
            <a:chExt cx="887939" cy="701232"/>
          </a:xfrm>
        </p:grpSpPr>
        <p:sp>
          <p:nvSpPr>
            <p:cNvPr id="22" name="Rectángulo 21"/>
            <p:cNvSpPr/>
            <p:nvPr/>
          </p:nvSpPr>
          <p:spPr>
            <a:xfrm>
              <a:off x="5259965" y="4541002"/>
              <a:ext cx="218096" cy="205243"/>
            </a:xfrm>
            <a:prstGeom prst="rect">
              <a:avLst/>
            </a:prstGeom>
            <a:solidFill>
              <a:srgbClr val="00389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003893"/>
                </a:solidFill>
              </a:endParaRPr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5259965" y="4937127"/>
              <a:ext cx="218096" cy="205243"/>
            </a:xfrm>
            <a:prstGeom prst="rect">
              <a:avLst/>
            </a:prstGeom>
            <a:solidFill>
              <a:srgbClr val="D80F2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5536757" y="4476857"/>
              <a:ext cx="6006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s-ES" sz="1600" dirty="0" smtClean="0"/>
                <a:t>2003</a:t>
              </a:r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5547259" y="4839535"/>
              <a:ext cx="6006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s-ES" sz="1600" dirty="0" smtClean="0"/>
                <a:t>2014</a:t>
              </a:r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>
                <a:cs typeface="Futura"/>
              </a:rPr>
              <a:t>Contexto Nacional 2003 - 2014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349913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499992" y="5209455"/>
            <a:ext cx="4358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 smtClean="0">
                <a:latin typeface="Futura (Light)"/>
                <a:cs typeface="Futura (Light)"/>
              </a:rPr>
              <a:t>Ley de Salud Mental Colombia 2013. Artículo 3</a:t>
            </a:r>
            <a:endParaRPr lang="es-ES" sz="1400" b="1" dirty="0">
              <a:latin typeface="Futura (Light)"/>
              <a:cs typeface="Futura (Light)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Conceptos:</a:t>
            </a:r>
            <a:br>
              <a:rPr lang="es-CO" dirty="0" smtClean="0"/>
            </a:br>
            <a:r>
              <a:rPr lang="es-CO" dirty="0" smtClean="0"/>
              <a:t>Salud Mental</a:t>
            </a:r>
            <a:endParaRPr lang="es-CO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457200" indent="-457200">
              <a:spcBef>
                <a:spcPts val="12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s-CO" sz="2400" dirty="0">
                <a:latin typeface="Futura (Light)"/>
                <a:cs typeface="Futura (Light)"/>
              </a:rPr>
              <a:t>Estado dinámico -  Vida cotidiana </a:t>
            </a:r>
          </a:p>
          <a:p>
            <a:pPr marL="914400" lvl="1" indent="-457200">
              <a:spcBef>
                <a:spcPts val="12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s-CO" sz="2000" dirty="0">
                <a:latin typeface="Futura (Light)"/>
                <a:cs typeface="Futura (Light)"/>
              </a:rPr>
              <a:t>Comportamiento e Interacción </a:t>
            </a:r>
          </a:p>
          <a:p>
            <a:pPr marL="914400" lvl="1" indent="-457200">
              <a:spcBef>
                <a:spcPts val="12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s-CO" sz="2000" dirty="0">
                <a:latin typeface="Futura (Light)"/>
                <a:cs typeface="Futura (Light)"/>
              </a:rPr>
              <a:t>Individual y colectivo</a:t>
            </a:r>
          </a:p>
          <a:p>
            <a:pPr marL="1371600" lvl="2" indent="-457200">
              <a:spcBef>
                <a:spcPts val="12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s-CO" sz="2000" dirty="0">
                <a:latin typeface="Futura (Light)"/>
                <a:cs typeface="Futura (Light)"/>
              </a:rPr>
              <a:t>Recursos emocionales, cognitivos y mentales </a:t>
            </a:r>
          </a:p>
          <a:p>
            <a:pPr marL="1828800" lvl="3" indent="-457200">
              <a:spcBef>
                <a:spcPts val="12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s-CO" dirty="0">
                <a:latin typeface="Futura (Light)"/>
                <a:cs typeface="Futura (Light)"/>
              </a:rPr>
              <a:t>Transitar por la vida cotidiana, </a:t>
            </a:r>
          </a:p>
          <a:p>
            <a:pPr marL="1828800" lvl="3" indent="-457200">
              <a:spcBef>
                <a:spcPts val="12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s-CO" dirty="0">
                <a:latin typeface="Futura (Light)"/>
                <a:cs typeface="Futura (Light)"/>
              </a:rPr>
              <a:t>Establecer relaciones significativas </a:t>
            </a:r>
          </a:p>
          <a:p>
            <a:pPr marL="1828800" lvl="3" indent="-457200">
              <a:spcBef>
                <a:spcPts val="12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s-CO" dirty="0">
                <a:latin typeface="Futura (Light)"/>
                <a:cs typeface="Futura (Light)"/>
              </a:rPr>
              <a:t>Contribuir a la </a:t>
            </a:r>
            <a:r>
              <a:rPr lang="es-CO" dirty="0" smtClean="0">
                <a:latin typeface="Futura (Light)"/>
                <a:cs typeface="Futura (Light)"/>
              </a:rPr>
              <a:t>comunidad</a:t>
            </a:r>
            <a:endParaRPr lang="es-ES" dirty="0">
              <a:latin typeface="Futura (Light)"/>
              <a:cs typeface="Futura (Light)"/>
            </a:endParaRPr>
          </a:p>
        </p:txBody>
      </p:sp>
    </p:spTree>
    <p:extLst>
      <p:ext uri="{BB962C8B-B14F-4D97-AF65-F5344CB8AC3E}">
        <p14:creationId xmlns:p14="http://schemas.microsoft.com/office/powerpoint/2010/main" val="56355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541654" y="1484784"/>
            <a:ext cx="8062794" cy="3987100"/>
            <a:chOff x="457201" y="1783109"/>
            <a:chExt cx="8062794" cy="3987100"/>
          </a:xfrm>
        </p:grpSpPr>
        <p:sp>
          <p:nvSpPr>
            <p:cNvPr id="11" name="Flecha izquierda y derecha 10"/>
            <p:cNvSpPr/>
            <p:nvPr/>
          </p:nvSpPr>
          <p:spPr>
            <a:xfrm>
              <a:off x="457201" y="2699097"/>
              <a:ext cx="8062794" cy="2258068"/>
            </a:xfrm>
            <a:prstGeom prst="leftRightArrow">
              <a:avLst/>
            </a:prstGeom>
            <a:gradFill flip="none" rotWithShape="1">
              <a:gsLst>
                <a:gs pos="4000">
                  <a:schemeClr val="tx2">
                    <a:lumMod val="60000"/>
                    <a:lumOff val="40000"/>
                    <a:alpha val="57000"/>
                  </a:schemeClr>
                </a:gs>
                <a:gs pos="70000">
                  <a:schemeClr val="accent1">
                    <a:lumMod val="75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08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2000" b="1" dirty="0" smtClean="0">
                  <a:solidFill>
                    <a:schemeClr val="bg1"/>
                  </a:solidFill>
                </a:rPr>
                <a:t>SALUD MENTAL                 PROBLEMAS                       TRASTORNOS</a:t>
              </a:r>
              <a:endParaRPr lang="es-E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Menos 12"/>
            <p:cNvSpPr/>
            <p:nvPr/>
          </p:nvSpPr>
          <p:spPr>
            <a:xfrm rot="16200000">
              <a:off x="1243376" y="3175153"/>
              <a:ext cx="3967020" cy="1223092"/>
            </a:xfrm>
            <a:prstGeom prst="mathMinus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Menos 13"/>
            <p:cNvSpPr/>
            <p:nvPr/>
          </p:nvSpPr>
          <p:spPr>
            <a:xfrm rot="16200000">
              <a:off x="3907672" y="3155073"/>
              <a:ext cx="3967020" cy="1223092"/>
            </a:xfrm>
            <a:prstGeom prst="mathMinus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>
                <a:cs typeface="Futura"/>
              </a:rPr>
              <a:t>Modelo de Espectro – </a:t>
            </a:r>
            <a:r>
              <a:rPr lang="es-ES" sz="2800" dirty="0" smtClean="0">
                <a:cs typeface="Futura"/>
              </a:rPr>
              <a:t>Continuum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239147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>
                <a:cs typeface="Futura"/>
              </a:rPr>
              <a:t>Objetivo </a:t>
            </a:r>
            <a:r>
              <a:rPr lang="es-ES" sz="2800" dirty="0" smtClean="0">
                <a:cs typeface="Futura"/>
              </a:rPr>
              <a:t>general</a:t>
            </a:r>
            <a:endParaRPr lang="es-CO" sz="2800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2617440" y="548681"/>
            <a:ext cx="6275040" cy="5060778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s-CO" sz="2400" dirty="0">
                <a:latin typeface="Futura (Light)"/>
                <a:cs typeface="Futura (Light)"/>
              </a:rPr>
              <a:t>Brindar información actualizada acerca de la salud mental, los problemas, los trastornos mentales y el acceso a los servicios en población colombiana de 7 años en adelante, privilegiando su comprensión desde los determinantes sociales y la </a:t>
            </a:r>
            <a:r>
              <a:rPr lang="es-CO" sz="2400" dirty="0" smtClean="0">
                <a:latin typeface="Futura (Light)"/>
                <a:cs typeface="Futura (Light)"/>
              </a:rPr>
              <a:t>equidad.</a:t>
            </a:r>
            <a:endParaRPr lang="es-ES" sz="2400" dirty="0">
              <a:latin typeface="Futura (Light)"/>
              <a:cs typeface="Futura (Light)"/>
            </a:endParaRPr>
          </a:p>
        </p:txBody>
      </p:sp>
    </p:spTree>
    <p:extLst>
      <p:ext uri="{BB962C8B-B14F-4D97-AF65-F5344CB8AC3E}">
        <p14:creationId xmlns:p14="http://schemas.microsoft.com/office/powerpoint/2010/main" val="139901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P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MSPS</Template>
  <TotalTime>2010</TotalTime>
  <Words>2565</Words>
  <Application>Microsoft Office PowerPoint</Application>
  <PresentationFormat>Presentación en pantalla (4:3)</PresentationFormat>
  <Paragraphs>847</Paragraphs>
  <Slides>50</Slides>
  <Notes>27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1" baseType="lpstr">
      <vt:lpstr>MSPS</vt:lpstr>
      <vt:lpstr>ENCUESTA NACIONAL DE SALUD MENTAL 2015</vt:lpstr>
      <vt:lpstr>Instituciones participantes</vt:lpstr>
      <vt:lpstr>Estudios anteriores</vt:lpstr>
      <vt:lpstr>Contexto Nacional 2003 - 2014</vt:lpstr>
      <vt:lpstr>Contexto Nacional 2003 - 2014</vt:lpstr>
      <vt:lpstr>Contexto Nacional 2003 - 2014</vt:lpstr>
      <vt:lpstr>Conceptos: Salud Mental</vt:lpstr>
      <vt:lpstr>Modelo de Espectro – Continuum</vt:lpstr>
      <vt:lpstr>Objetivo general</vt:lpstr>
      <vt:lpstr>Objetivos específicos</vt:lpstr>
      <vt:lpstr>Objetivos específicos</vt:lpstr>
      <vt:lpstr>Tipo de estudio y población</vt:lpstr>
      <vt:lpstr>Estructura del estudio</vt:lpstr>
      <vt:lpstr>Elementos novedosos de la Encuesta de Salud Mental 2015</vt:lpstr>
      <vt:lpstr>Resultados</vt:lpstr>
      <vt:lpstr>Descripción de la Muestra</vt:lpstr>
      <vt:lpstr>Índice Multidimensional de Pobreza</vt:lpstr>
      <vt:lpstr>Estado Civil: adultos</vt:lpstr>
      <vt:lpstr>Escolarización: población infantil y adolescentes</vt:lpstr>
      <vt:lpstr>Actividad principal en la última semana</vt:lpstr>
      <vt:lpstr>Presentación de PowerPoint</vt:lpstr>
      <vt:lpstr>Presentación de PowerPoint</vt:lpstr>
      <vt:lpstr>Población infantil:  Prevalencia en los últimos 12 meses </vt:lpstr>
      <vt:lpstr>Población infantil:  Prevalencia de cualquier trastorno mental por región e IMP</vt:lpstr>
      <vt:lpstr>Población infantil:  Prevalencia de cualquier trastorno mental por zona geográfica</vt:lpstr>
      <vt:lpstr>Presentación de PowerPoint</vt:lpstr>
      <vt:lpstr>Población adolescente: Prevalencia de vida</vt:lpstr>
      <vt:lpstr>Población adolescente:  Prevalencia de los últimos 12 meses</vt:lpstr>
      <vt:lpstr>Población adolescente:  Prevalencia de cualquier trastorno por región y pobreza</vt:lpstr>
      <vt:lpstr>Población adolescente:  Prevalencia de conductas suicidas</vt:lpstr>
      <vt:lpstr>Presentación de PowerPoint</vt:lpstr>
      <vt:lpstr>Población adulta : Prevalencia de vida</vt:lpstr>
      <vt:lpstr>Población adulta : Prevalencia de los últimos 12 meses</vt:lpstr>
      <vt:lpstr>Población adulta : Prevalencia de cualquier trastorno por región y pobreza</vt:lpstr>
      <vt:lpstr>Población adulta : Prevalencia de conductas suicidas</vt:lpstr>
      <vt:lpstr>Prevalencia conductas suicidas Adultos)</vt:lpstr>
      <vt:lpstr>Presentación de PowerPoint</vt:lpstr>
      <vt:lpstr>Acceso a servicios de salud mental  y medicamentos</vt:lpstr>
      <vt:lpstr>Población infantil entre 7 y 11 años</vt:lpstr>
      <vt:lpstr>Adolescentes</vt:lpstr>
      <vt:lpstr>Adultos de 18 a 44 años</vt:lpstr>
      <vt:lpstr>Adultos de 45 años en adelante</vt:lpstr>
      <vt:lpstr>Acceso a medicamentos por regiones</vt:lpstr>
      <vt:lpstr>Acceso a atención en salud mental después de solicitarla  por zona geográfica en adultos</vt:lpstr>
      <vt:lpstr>Reporte de estado de salud en cada dimensión</vt:lpstr>
      <vt:lpstr>Reporte de estado de salud en cada dimensión</vt:lpstr>
      <vt:lpstr>Presentación de PowerPoint</vt:lpstr>
      <vt:lpstr>Prioridades de intervención definidas por ENSM 2015</vt:lpstr>
      <vt:lpstr>Prioridades de intervención definidas por ENSM 2015</vt:lpstr>
      <vt:lpstr>Gracias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Adriana Patricia Bohórquez Peñaranda</dc:creator>
  <cp:lastModifiedBy>SALUDMENTAL08</cp:lastModifiedBy>
  <cp:revision>128</cp:revision>
  <dcterms:created xsi:type="dcterms:W3CDTF">2015-08-30T03:31:38Z</dcterms:created>
  <dcterms:modified xsi:type="dcterms:W3CDTF">2015-10-15T17:10:48Z</dcterms:modified>
</cp:coreProperties>
</file>